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9" r:id="rId5"/>
    <p:sldId id="290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41959" y="2580132"/>
            <a:ext cx="3992879" cy="2392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7200" y="228600"/>
            <a:ext cx="3962400" cy="2362200"/>
          </a:xfrm>
          <a:custGeom>
            <a:avLst/>
            <a:gdLst/>
            <a:ahLst/>
            <a:cxnLst/>
            <a:rect l="l" t="t" r="r" b="b"/>
            <a:pathLst>
              <a:path w="3962400" h="2362200">
                <a:moveTo>
                  <a:pt x="3759454" y="0"/>
                </a:moveTo>
                <a:lnTo>
                  <a:pt x="203009" y="0"/>
                </a:lnTo>
                <a:lnTo>
                  <a:pt x="156462" y="5363"/>
                </a:lnTo>
                <a:lnTo>
                  <a:pt x="113732" y="20639"/>
                </a:lnTo>
                <a:lnTo>
                  <a:pt x="76038" y="44606"/>
                </a:lnTo>
                <a:lnTo>
                  <a:pt x="44599" y="76043"/>
                </a:lnTo>
                <a:lnTo>
                  <a:pt x="20634" y="113726"/>
                </a:lnTo>
                <a:lnTo>
                  <a:pt x="5361" y="156434"/>
                </a:lnTo>
                <a:lnTo>
                  <a:pt x="0" y="202946"/>
                </a:lnTo>
                <a:lnTo>
                  <a:pt x="0" y="2159254"/>
                </a:lnTo>
                <a:lnTo>
                  <a:pt x="5361" y="2205765"/>
                </a:lnTo>
                <a:lnTo>
                  <a:pt x="20634" y="2248473"/>
                </a:lnTo>
                <a:lnTo>
                  <a:pt x="44599" y="2286156"/>
                </a:lnTo>
                <a:lnTo>
                  <a:pt x="76038" y="2317593"/>
                </a:lnTo>
                <a:lnTo>
                  <a:pt x="113732" y="2341560"/>
                </a:lnTo>
                <a:lnTo>
                  <a:pt x="156462" y="2356836"/>
                </a:lnTo>
                <a:lnTo>
                  <a:pt x="203009" y="2362200"/>
                </a:lnTo>
                <a:lnTo>
                  <a:pt x="3759454" y="2362200"/>
                </a:lnTo>
                <a:lnTo>
                  <a:pt x="3805965" y="2356836"/>
                </a:lnTo>
                <a:lnTo>
                  <a:pt x="3848673" y="2341560"/>
                </a:lnTo>
                <a:lnTo>
                  <a:pt x="3886356" y="2317593"/>
                </a:lnTo>
                <a:lnTo>
                  <a:pt x="3917793" y="2286156"/>
                </a:lnTo>
                <a:lnTo>
                  <a:pt x="3941760" y="2248473"/>
                </a:lnTo>
                <a:lnTo>
                  <a:pt x="3957036" y="2205765"/>
                </a:lnTo>
                <a:lnTo>
                  <a:pt x="3962400" y="2159254"/>
                </a:lnTo>
                <a:lnTo>
                  <a:pt x="3962400" y="202946"/>
                </a:lnTo>
                <a:lnTo>
                  <a:pt x="3957036" y="156434"/>
                </a:lnTo>
                <a:lnTo>
                  <a:pt x="3941760" y="113726"/>
                </a:lnTo>
                <a:lnTo>
                  <a:pt x="3917793" y="76043"/>
                </a:lnTo>
                <a:lnTo>
                  <a:pt x="3886356" y="44606"/>
                </a:lnTo>
                <a:lnTo>
                  <a:pt x="3848673" y="20639"/>
                </a:lnTo>
                <a:lnTo>
                  <a:pt x="3805965" y="5363"/>
                </a:lnTo>
                <a:lnTo>
                  <a:pt x="375945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57200" y="228600"/>
            <a:ext cx="3962400" cy="2362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270760" y="6009130"/>
            <a:ext cx="3916679" cy="650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286000" y="3733800"/>
            <a:ext cx="3886200" cy="2286000"/>
          </a:xfrm>
          <a:custGeom>
            <a:avLst/>
            <a:gdLst/>
            <a:ahLst/>
            <a:cxnLst/>
            <a:rect l="l" t="t" r="r" b="b"/>
            <a:pathLst>
              <a:path w="3886200" h="2286000">
                <a:moveTo>
                  <a:pt x="3689730" y="0"/>
                </a:moveTo>
                <a:lnTo>
                  <a:pt x="196469" y="0"/>
                </a:lnTo>
                <a:lnTo>
                  <a:pt x="151435" y="5191"/>
                </a:lnTo>
                <a:lnTo>
                  <a:pt x="110088" y="19977"/>
                </a:lnTo>
                <a:lnTo>
                  <a:pt x="73608" y="43177"/>
                </a:lnTo>
                <a:lnTo>
                  <a:pt x="43177" y="73608"/>
                </a:lnTo>
                <a:lnTo>
                  <a:pt x="19977" y="110088"/>
                </a:lnTo>
                <a:lnTo>
                  <a:pt x="5191" y="151435"/>
                </a:lnTo>
                <a:lnTo>
                  <a:pt x="0" y="196469"/>
                </a:lnTo>
                <a:lnTo>
                  <a:pt x="0" y="2089543"/>
                </a:lnTo>
                <a:lnTo>
                  <a:pt x="5191" y="2134588"/>
                </a:lnTo>
                <a:lnTo>
                  <a:pt x="19977" y="2175938"/>
                </a:lnTo>
                <a:lnTo>
                  <a:pt x="43177" y="2212415"/>
                </a:lnTo>
                <a:lnTo>
                  <a:pt x="73608" y="2242839"/>
                </a:lnTo>
                <a:lnTo>
                  <a:pt x="110088" y="2266031"/>
                </a:lnTo>
                <a:lnTo>
                  <a:pt x="151435" y="2280811"/>
                </a:lnTo>
                <a:lnTo>
                  <a:pt x="196469" y="2286000"/>
                </a:lnTo>
                <a:lnTo>
                  <a:pt x="3689730" y="2286000"/>
                </a:lnTo>
                <a:lnTo>
                  <a:pt x="3734764" y="2280811"/>
                </a:lnTo>
                <a:lnTo>
                  <a:pt x="3776111" y="2266031"/>
                </a:lnTo>
                <a:lnTo>
                  <a:pt x="3812591" y="2242839"/>
                </a:lnTo>
                <a:lnTo>
                  <a:pt x="3843022" y="2212415"/>
                </a:lnTo>
                <a:lnTo>
                  <a:pt x="3866222" y="2175938"/>
                </a:lnTo>
                <a:lnTo>
                  <a:pt x="3881008" y="2134588"/>
                </a:lnTo>
                <a:lnTo>
                  <a:pt x="3886200" y="2089543"/>
                </a:lnTo>
                <a:lnTo>
                  <a:pt x="3886200" y="196469"/>
                </a:lnTo>
                <a:lnTo>
                  <a:pt x="3881008" y="151435"/>
                </a:lnTo>
                <a:lnTo>
                  <a:pt x="3866222" y="110088"/>
                </a:lnTo>
                <a:lnTo>
                  <a:pt x="3843022" y="73608"/>
                </a:lnTo>
                <a:lnTo>
                  <a:pt x="3812591" y="43177"/>
                </a:lnTo>
                <a:lnTo>
                  <a:pt x="3776111" y="19977"/>
                </a:lnTo>
                <a:lnTo>
                  <a:pt x="3734764" y="5191"/>
                </a:lnTo>
                <a:lnTo>
                  <a:pt x="368973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286000" y="3733800"/>
            <a:ext cx="3886200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861559" y="2627376"/>
            <a:ext cx="3537203" cy="23637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4876800" y="304800"/>
            <a:ext cx="3507104" cy="2333625"/>
          </a:xfrm>
          <a:custGeom>
            <a:avLst/>
            <a:gdLst/>
            <a:ahLst/>
            <a:cxnLst/>
            <a:rect l="l" t="t" r="r" b="b"/>
            <a:pathLst>
              <a:path w="3507104" h="2333625">
                <a:moveTo>
                  <a:pt x="3306191" y="0"/>
                </a:moveTo>
                <a:lnTo>
                  <a:pt x="200533" y="0"/>
                </a:lnTo>
                <a:lnTo>
                  <a:pt x="154554" y="5296"/>
                </a:lnTo>
                <a:lnTo>
                  <a:pt x="112346" y="20383"/>
                </a:lnTo>
                <a:lnTo>
                  <a:pt x="75112" y="44057"/>
                </a:lnTo>
                <a:lnTo>
                  <a:pt x="44057" y="75112"/>
                </a:lnTo>
                <a:lnTo>
                  <a:pt x="20383" y="112346"/>
                </a:lnTo>
                <a:lnTo>
                  <a:pt x="5296" y="154554"/>
                </a:lnTo>
                <a:lnTo>
                  <a:pt x="0" y="200533"/>
                </a:lnTo>
                <a:lnTo>
                  <a:pt x="0" y="2132711"/>
                </a:lnTo>
                <a:lnTo>
                  <a:pt x="5296" y="2178689"/>
                </a:lnTo>
                <a:lnTo>
                  <a:pt x="20383" y="2220897"/>
                </a:lnTo>
                <a:lnTo>
                  <a:pt x="44057" y="2258131"/>
                </a:lnTo>
                <a:lnTo>
                  <a:pt x="75112" y="2289186"/>
                </a:lnTo>
                <a:lnTo>
                  <a:pt x="112346" y="2312860"/>
                </a:lnTo>
                <a:lnTo>
                  <a:pt x="154554" y="2327947"/>
                </a:lnTo>
                <a:lnTo>
                  <a:pt x="200533" y="2333244"/>
                </a:lnTo>
                <a:lnTo>
                  <a:pt x="3306191" y="2333244"/>
                </a:lnTo>
                <a:lnTo>
                  <a:pt x="3352169" y="2327947"/>
                </a:lnTo>
                <a:lnTo>
                  <a:pt x="3394377" y="2312860"/>
                </a:lnTo>
                <a:lnTo>
                  <a:pt x="3431611" y="2289186"/>
                </a:lnTo>
                <a:lnTo>
                  <a:pt x="3462666" y="2258131"/>
                </a:lnTo>
                <a:lnTo>
                  <a:pt x="3486340" y="2220897"/>
                </a:lnTo>
                <a:lnTo>
                  <a:pt x="3501427" y="2178689"/>
                </a:lnTo>
                <a:lnTo>
                  <a:pt x="3506724" y="2132711"/>
                </a:lnTo>
                <a:lnTo>
                  <a:pt x="3506724" y="200533"/>
                </a:lnTo>
                <a:lnTo>
                  <a:pt x="3501427" y="154554"/>
                </a:lnTo>
                <a:lnTo>
                  <a:pt x="3486340" y="112346"/>
                </a:lnTo>
                <a:lnTo>
                  <a:pt x="3462666" y="75112"/>
                </a:lnTo>
                <a:lnTo>
                  <a:pt x="3431611" y="44057"/>
                </a:lnTo>
                <a:lnTo>
                  <a:pt x="3394377" y="20383"/>
                </a:lnTo>
                <a:lnTo>
                  <a:pt x="3352169" y="5296"/>
                </a:lnTo>
                <a:lnTo>
                  <a:pt x="33061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876800" y="304800"/>
            <a:ext cx="3506724" cy="23332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4994" y="12903"/>
            <a:ext cx="455168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8294" y="1080261"/>
            <a:ext cx="848741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86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jpg"/><Relationship Id="rId5" Type="http://schemas.openxmlformats.org/officeDocument/2006/relationships/image" Target="../media/image170.png"/><Relationship Id="rId4" Type="http://schemas.openxmlformats.org/officeDocument/2006/relationships/image" Target="../media/image1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06851" y="303275"/>
            <a:ext cx="5812536" cy="3628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98329" y="1140713"/>
            <a:ext cx="4134344" cy="1827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1476" y="1903476"/>
            <a:ext cx="2449068" cy="2377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52216" y="2585973"/>
            <a:ext cx="575945" cy="801370"/>
          </a:xfrm>
          <a:custGeom>
            <a:avLst/>
            <a:gdLst/>
            <a:ahLst/>
            <a:cxnLst/>
            <a:rect l="l" t="t" r="r" b="b"/>
            <a:pathLst>
              <a:path w="575945" h="801370">
                <a:moveTo>
                  <a:pt x="200654" y="316991"/>
                </a:moveTo>
                <a:lnTo>
                  <a:pt x="152183" y="325421"/>
                </a:lnTo>
                <a:lnTo>
                  <a:pt x="101213" y="346741"/>
                </a:lnTo>
                <a:lnTo>
                  <a:pt x="61597" y="377013"/>
                </a:lnTo>
                <a:lnTo>
                  <a:pt x="32322" y="413994"/>
                </a:lnTo>
                <a:lnTo>
                  <a:pt x="12966" y="455969"/>
                </a:lnTo>
                <a:lnTo>
                  <a:pt x="2645" y="501776"/>
                </a:lnTo>
                <a:lnTo>
                  <a:pt x="0" y="549701"/>
                </a:lnTo>
                <a:lnTo>
                  <a:pt x="740" y="564324"/>
                </a:lnTo>
                <a:lnTo>
                  <a:pt x="8058" y="611282"/>
                </a:lnTo>
                <a:lnTo>
                  <a:pt x="21203" y="655574"/>
                </a:lnTo>
                <a:lnTo>
                  <a:pt x="41687" y="696847"/>
                </a:lnTo>
                <a:lnTo>
                  <a:pt x="68621" y="727059"/>
                </a:lnTo>
                <a:lnTo>
                  <a:pt x="102294" y="744954"/>
                </a:lnTo>
                <a:lnTo>
                  <a:pt x="142996" y="750062"/>
                </a:lnTo>
                <a:lnTo>
                  <a:pt x="158232" y="748778"/>
                </a:lnTo>
                <a:lnTo>
                  <a:pt x="209417" y="735329"/>
                </a:lnTo>
                <a:lnTo>
                  <a:pt x="256905" y="710951"/>
                </a:lnTo>
                <a:lnTo>
                  <a:pt x="283299" y="688466"/>
                </a:lnTo>
                <a:lnTo>
                  <a:pt x="156966" y="688466"/>
                </a:lnTo>
                <a:lnTo>
                  <a:pt x="148703" y="687941"/>
                </a:lnTo>
                <a:lnTo>
                  <a:pt x="114008" y="672179"/>
                </a:lnTo>
                <a:lnTo>
                  <a:pt x="89886" y="636337"/>
                </a:lnTo>
                <a:lnTo>
                  <a:pt x="75920" y="593603"/>
                </a:lnTo>
                <a:lnTo>
                  <a:pt x="68201" y="546141"/>
                </a:lnTo>
                <a:lnTo>
                  <a:pt x="67558" y="534162"/>
                </a:lnTo>
                <a:lnTo>
                  <a:pt x="67665" y="517298"/>
                </a:lnTo>
                <a:lnTo>
                  <a:pt x="72943" y="476210"/>
                </a:lnTo>
                <a:lnTo>
                  <a:pt x="89340" y="435608"/>
                </a:lnTo>
                <a:lnTo>
                  <a:pt x="117753" y="403143"/>
                </a:lnTo>
                <a:lnTo>
                  <a:pt x="158684" y="383089"/>
                </a:lnTo>
                <a:lnTo>
                  <a:pt x="186938" y="378713"/>
                </a:lnTo>
                <a:lnTo>
                  <a:pt x="307564" y="378713"/>
                </a:lnTo>
                <a:lnTo>
                  <a:pt x="302468" y="370236"/>
                </a:lnTo>
                <a:lnTo>
                  <a:pt x="275473" y="340026"/>
                </a:lnTo>
                <a:lnTo>
                  <a:pt x="241641" y="322224"/>
                </a:lnTo>
                <a:lnTo>
                  <a:pt x="215110" y="317323"/>
                </a:lnTo>
                <a:lnTo>
                  <a:pt x="200654" y="316991"/>
                </a:lnTo>
                <a:close/>
              </a:path>
              <a:path w="575945" h="801370">
                <a:moveTo>
                  <a:pt x="307564" y="378713"/>
                </a:moveTo>
                <a:lnTo>
                  <a:pt x="186938" y="378713"/>
                </a:lnTo>
                <a:lnTo>
                  <a:pt x="195346" y="379164"/>
                </a:lnTo>
                <a:lnTo>
                  <a:pt x="203241" y="380507"/>
                </a:lnTo>
                <a:lnTo>
                  <a:pt x="240659" y="406780"/>
                </a:lnTo>
                <a:lnTo>
                  <a:pt x="261340" y="450629"/>
                </a:lnTo>
                <a:lnTo>
                  <a:pt x="272520" y="496593"/>
                </a:lnTo>
                <a:lnTo>
                  <a:pt x="276116" y="546141"/>
                </a:lnTo>
                <a:lnTo>
                  <a:pt x="275711" y="556212"/>
                </a:lnTo>
                <a:lnTo>
                  <a:pt x="267694" y="601456"/>
                </a:lnTo>
                <a:lnTo>
                  <a:pt x="248549" y="640524"/>
                </a:lnTo>
                <a:lnTo>
                  <a:pt x="217021" y="670353"/>
                </a:lnTo>
                <a:lnTo>
                  <a:pt x="175174" y="686641"/>
                </a:lnTo>
                <a:lnTo>
                  <a:pt x="156966" y="688466"/>
                </a:lnTo>
                <a:lnTo>
                  <a:pt x="283299" y="688466"/>
                </a:lnTo>
                <a:lnTo>
                  <a:pt x="311326" y="652807"/>
                </a:lnTo>
                <a:lnTo>
                  <a:pt x="330845" y="610991"/>
                </a:lnTo>
                <a:lnTo>
                  <a:pt x="341354" y="565261"/>
                </a:lnTo>
                <a:lnTo>
                  <a:pt x="343903" y="534162"/>
                </a:lnTo>
                <a:lnTo>
                  <a:pt x="343833" y="517298"/>
                </a:lnTo>
                <a:lnTo>
                  <a:pt x="338957" y="471042"/>
                </a:lnTo>
                <a:lnTo>
                  <a:pt x="327777" y="425483"/>
                </a:lnTo>
                <a:lnTo>
                  <a:pt x="309969" y="382714"/>
                </a:lnTo>
                <a:lnTo>
                  <a:pt x="307564" y="378713"/>
                </a:lnTo>
                <a:close/>
              </a:path>
              <a:path w="575945" h="801370">
                <a:moveTo>
                  <a:pt x="493199" y="290956"/>
                </a:moveTo>
                <a:lnTo>
                  <a:pt x="426206" y="290956"/>
                </a:lnTo>
                <a:lnTo>
                  <a:pt x="480054" y="628141"/>
                </a:lnTo>
                <a:lnTo>
                  <a:pt x="481744" y="639951"/>
                </a:lnTo>
                <a:lnTo>
                  <a:pt x="483006" y="650986"/>
                </a:lnTo>
                <a:lnTo>
                  <a:pt x="483840" y="661235"/>
                </a:lnTo>
                <a:lnTo>
                  <a:pt x="484075" y="666712"/>
                </a:lnTo>
                <a:lnTo>
                  <a:pt x="484149" y="679469"/>
                </a:lnTo>
                <a:lnTo>
                  <a:pt x="483483" y="687705"/>
                </a:lnTo>
                <a:lnTo>
                  <a:pt x="466211" y="725424"/>
                </a:lnTo>
                <a:lnTo>
                  <a:pt x="427095" y="744601"/>
                </a:lnTo>
                <a:lnTo>
                  <a:pt x="422523" y="745363"/>
                </a:lnTo>
                <a:lnTo>
                  <a:pt x="420491" y="745743"/>
                </a:lnTo>
                <a:lnTo>
                  <a:pt x="414903" y="746505"/>
                </a:lnTo>
                <a:lnTo>
                  <a:pt x="413125" y="746887"/>
                </a:lnTo>
                <a:lnTo>
                  <a:pt x="411347" y="747649"/>
                </a:lnTo>
                <a:lnTo>
                  <a:pt x="409569" y="748284"/>
                </a:lnTo>
                <a:lnTo>
                  <a:pt x="408299" y="749553"/>
                </a:lnTo>
                <a:lnTo>
                  <a:pt x="407537" y="751586"/>
                </a:lnTo>
                <a:lnTo>
                  <a:pt x="406902" y="753617"/>
                </a:lnTo>
                <a:lnTo>
                  <a:pt x="406521" y="756030"/>
                </a:lnTo>
                <a:lnTo>
                  <a:pt x="406521" y="765048"/>
                </a:lnTo>
                <a:lnTo>
                  <a:pt x="420237" y="801115"/>
                </a:lnTo>
                <a:lnTo>
                  <a:pt x="425317" y="800988"/>
                </a:lnTo>
                <a:lnTo>
                  <a:pt x="462528" y="792352"/>
                </a:lnTo>
                <a:lnTo>
                  <a:pt x="497586" y="774493"/>
                </a:lnTo>
                <a:lnTo>
                  <a:pt x="530270" y="740632"/>
                </a:lnTo>
                <a:lnTo>
                  <a:pt x="546917" y="694477"/>
                </a:lnTo>
                <a:lnTo>
                  <a:pt x="549299" y="666712"/>
                </a:lnTo>
                <a:lnTo>
                  <a:pt x="548999" y="651557"/>
                </a:lnTo>
                <a:lnTo>
                  <a:pt x="547723" y="635521"/>
                </a:lnTo>
                <a:lnTo>
                  <a:pt x="545459" y="618616"/>
                </a:lnTo>
                <a:lnTo>
                  <a:pt x="493199" y="290956"/>
                </a:lnTo>
                <a:close/>
              </a:path>
              <a:path w="575945" h="801370">
                <a:moveTo>
                  <a:pt x="543935" y="0"/>
                </a:moveTo>
                <a:lnTo>
                  <a:pt x="539363" y="0"/>
                </a:lnTo>
                <a:lnTo>
                  <a:pt x="534283" y="380"/>
                </a:lnTo>
                <a:lnTo>
                  <a:pt x="492627" y="10413"/>
                </a:lnTo>
                <a:lnTo>
                  <a:pt x="458069" y="28023"/>
                </a:lnTo>
                <a:lnTo>
                  <a:pt x="425021" y="61849"/>
                </a:lnTo>
                <a:lnTo>
                  <a:pt x="407791" y="107908"/>
                </a:lnTo>
                <a:lnTo>
                  <a:pt x="405056" y="135751"/>
                </a:lnTo>
                <a:lnTo>
                  <a:pt x="405251" y="150780"/>
                </a:lnTo>
                <a:lnTo>
                  <a:pt x="406493" y="166524"/>
                </a:lnTo>
                <a:lnTo>
                  <a:pt x="408807" y="183006"/>
                </a:lnTo>
                <a:lnTo>
                  <a:pt x="417062" y="234568"/>
                </a:lnTo>
                <a:lnTo>
                  <a:pt x="368675" y="252602"/>
                </a:lnTo>
                <a:lnTo>
                  <a:pt x="360420" y="264413"/>
                </a:lnTo>
                <a:lnTo>
                  <a:pt x="359785" y="267208"/>
                </a:lnTo>
                <a:lnTo>
                  <a:pt x="359404" y="270255"/>
                </a:lnTo>
                <a:lnTo>
                  <a:pt x="359404" y="276605"/>
                </a:lnTo>
                <a:lnTo>
                  <a:pt x="372231" y="310134"/>
                </a:lnTo>
                <a:lnTo>
                  <a:pt x="374517" y="310134"/>
                </a:lnTo>
                <a:lnTo>
                  <a:pt x="377057" y="309245"/>
                </a:lnTo>
                <a:lnTo>
                  <a:pt x="426206" y="290956"/>
                </a:lnTo>
                <a:lnTo>
                  <a:pt x="493199" y="290956"/>
                </a:lnTo>
                <a:lnTo>
                  <a:pt x="489452" y="267462"/>
                </a:lnTo>
                <a:lnTo>
                  <a:pt x="566922" y="238633"/>
                </a:lnTo>
                <a:lnTo>
                  <a:pt x="568827" y="237998"/>
                </a:lnTo>
                <a:lnTo>
                  <a:pt x="570351" y="236600"/>
                </a:lnTo>
                <a:lnTo>
                  <a:pt x="575812" y="219455"/>
                </a:lnTo>
                <a:lnTo>
                  <a:pt x="575812" y="213105"/>
                </a:lnTo>
                <a:lnTo>
                  <a:pt x="575629" y="210820"/>
                </a:lnTo>
                <a:lnTo>
                  <a:pt x="480689" y="210820"/>
                </a:lnTo>
                <a:lnTo>
                  <a:pt x="474339" y="173989"/>
                </a:lnTo>
                <a:lnTo>
                  <a:pt x="472648" y="162585"/>
                </a:lnTo>
                <a:lnTo>
                  <a:pt x="471386" y="151812"/>
                </a:lnTo>
                <a:lnTo>
                  <a:pt x="470553" y="141682"/>
                </a:lnTo>
                <a:lnTo>
                  <a:pt x="470148" y="132206"/>
                </a:lnTo>
                <a:lnTo>
                  <a:pt x="470340" y="123422"/>
                </a:lnTo>
                <a:lnTo>
                  <a:pt x="484271" y="82274"/>
                </a:lnTo>
                <a:lnTo>
                  <a:pt x="521075" y="59562"/>
                </a:lnTo>
                <a:lnTo>
                  <a:pt x="531870" y="57403"/>
                </a:lnTo>
                <a:lnTo>
                  <a:pt x="537077" y="56514"/>
                </a:lnTo>
                <a:lnTo>
                  <a:pt x="541776" y="56134"/>
                </a:lnTo>
                <a:lnTo>
                  <a:pt x="545713" y="55879"/>
                </a:lnTo>
                <a:lnTo>
                  <a:pt x="553333" y="55625"/>
                </a:lnTo>
                <a:lnTo>
                  <a:pt x="559429" y="55625"/>
                </a:lnTo>
                <a:lnTo>
                  <a:pt x="561842" y="55372"/>
                </a:lnTo>
                <a:lnTo>
                  <a:pt x="568065" y="46354"/>
                </a:lnTo>
                <a:lnTo>
                  <a:pt x="568065" y="37337"/>
                </a:lnTo>
                <a:lnTo>
                  <a:pt x="565144" y="19685"/>
                </a:lnTo>
                <a:lnTo>
                  <a:pt x="564636" y="17399"/>
                </a:lnTo>
                <a:lnTo>
                  <a:pt x="564001" y="15112"/>
                </a:lnTo>
                <a:lnTo>
                  <a:pt x="563620" y="13462"/>
                </a:lnTo>
                <a:lnTo>
                  <a:pt x="563239" y="12446"/>
                </a:lnTo>
                <a:lnTo>
                  <a:pt x="562223" y="9905"/>
                </a:lnTo>
                <a:lnTo>
                  <a:pt x="560953" y="7620"/>
                </a:lnTo>
                <a:lnTo>
                  <a:pt x="559302" y="5587"/>
                </a:lnTo>
                <a:lnTo>
                  <a:pt x="557778" y="3555"/>
                </a:lnTo>
                <a:lnTo>
                  <a:pt x="555873" y="2286"/>
                </a:lnTo>
                <a:lnTo>
                  <a:pt x="553841" y="1524"/>
                </a:lnTo>
                <a:lnTo>
                  <a:pt x="551809" y="635"/>
                </a:lnTo>
                <a:lnTo>
                  <a:pt x="548507" y="126"/>
                </a:lnTo>
                <a:lnTo>
                  <a:pt x="543935" y="0"/>
                </a:lnTo>
                <a:close/>
              </a:path>
              <a:path w="575945" h="801370">
                <a:moveTo>
                  <a:pt x="560572" y="181101"/>
                </a:moveTo>
                <a:lnTo>
                  <a:pt x="557778" y="182245"/>
                </a:lnTo>
                <a:lnTo>
                  <a:pt x="480689" y="210820"/>
                </a:lnTo>
                <a:lnTo>
                  <a:pt x="575629" y="210820"/>
                </a:lnTo>
                <a:lnTo>
                  <a:pt x="565525" y="182625"/>
                </a:lnTo>
                <a:lnTo>
                  <a:pt x="563239" y="181228"/>
                </a:lnTo>
                <a:lnTo>
                  <a:pt x="560572" y="18110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6552" y="2404872"/>
            <a:ext cx="4518659" cy="3148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03291" y="3230498"/>
            <a:ext cx="2859135" cy="14006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1492" y="19811"/>
            <a:ext cx="5623559" cy="1231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4994" y="165862"/>
            <a:ext cx="49218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Residential</a:t>
            </a:r>
            <a:r>
              <a:rPr spc="-65" dirty="0"/>
              <a:t> </a:t>
            </a:r>
            <a:r>
              <a:rPr dirty="0"/>
              <a:t>buildings:</a:t>
            </a:r>
          </a:p>
        </p:txBody>
      </p:sp>
      <p:sp>
        <p:nvSpPr>
          <p:cNvPr id="4" name="object 4"/>
          <p:cNvSpPr/>
          <p:nvPr/>
        </p:nvSpPr>
        <p:spPr>
          <a:xfrm>
            <a:off x="2366772" y="787908"/>
            <a:ext cx="4953000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780" marR="5080" indent="-20447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"/>
              <a:tabLst>
                <a:tab pos="308610" algn="l"/>
              </a:tabLst>
            </a:pPr>
            <a:r>
              <a:rPr dirty="0"/>
              <a:t>A </a:t>
            </a:r>
            <a:r>
              <a:rPr b="1" spc="-10" dirty="0">
                <a:latin typeface="Calibri"/>
                <a:cs typeface="Calibri"/>
              </a:rPr>
              <a:t>Residential </a:t>
            </a:r>
            <a:r>
              <a:rPr spc="-5" dirty="0"/>
              <a:t>building </a:t>
            </a:r>
            <a:r>
              <a:rPr dirty="0"/>
              <a:t>is </a:t>
            </a:r>
            <a:r>
              <a:rPr spc="-5" dirty="0"/>
              <a:t>that, </a:t>
            </a:r>
            <a:r>
              <a:rPr dirty="0"/>
              <a:t>in which </a:t>
            </a:r>
            <a:r>
              <a:rPr spc="-5" dirty="0"/>
              <a:t>housing </a:t>
            </a:r>
            <a:r>
              <a:rPr spc="-10" dirty="0"/>
              <a:t>predominates, </a:t>
            </a:r>
            <a:r>
              <a:rPr dirty="0"/>
              <a:t>as  </a:t>
            </a:r>
            <a:r>
              <a:rPr spc="-10" dirty="0"/>
              <a:t>opposed </a:t>
            </a:r>
            <a:r>
              <a:rPr spc="-15" dirty="0"/>
              <a:t>to </a:t>
            </a:r>
            <a:r>
              <a:rPr spc="-5" dirty="0"/>
              <a:t>industrial </a:t>
            </a:r>
            <a:r>
              <a:rPr dirty="0"/>
              <a:t>and </a:t>
            </a:r>
            <a:r>
              <a:rPr spc="-10" dirty="0"/>
              <a:t>commercial areas. </a:t>
            </a:r>
            <a:r>
              <a:rPr spc="-5" dirty="0"/>
              <a:t>building </a:t>
            </a:r>
            <a:r>
              <a:rPr spc="-15" dirty="0"/>
              <a:t>may </a:t>
            </a:r>
            <a:r>
              <a:rPr spc="-10" dirty="0"/>
              <a:t>vary  significantly between, </a:t>
            </a:r>
            <a:r>
              <a:rPr spc="-5" dirty="0"/>
              <a:t>single-family </a:t>
            </a:r>
            <a:r>
              <a:rPr dirty="0"/>
              <a:t>building, </a:t>
            </a:r>
            <a:r>
              <a:rPr spc="-5" dirty="0"/>
              <a:t>multi-family </a:t>
            </a:r>
            <a:r>
              <a:rPr b="1" spc="-5" dirty="0">
                <a:latin typeface="Calibri"/>
                <a:cs typeface="Calibri"/>
              </a:rPr>
              <a:t>building</a:t>
            </a:r>
            <a:r>
              <a:rPr spc="-5" dirty="0"/>
              <a:t>,  or </a:t>
            </a:r>
            <a:r>
              <a:rPr dirty="0"/>
              <a:t>mobile</a:t>
            </a:r>
            <a:r>
              <a:rPr spc="-20" dirty="0"/>
              <a:t> </a:t>
            </a:r>
            <a:r>
              <a:rPr spc="-5" dirty="0"/>
              <a:t>homes.</a:t>
            </a:r>
          </a:p>
        </p:txBody>
      </p:sp>
      <p:sp>
        <p:nvSpPr>
          <p:cNvPr id="6" name="object 6"/>
          <p:cNvSpPr/>
          <p:nvPr/>
        </p:nvSpPr>
        <p:spPr>
          <a:xfrm>
            <a:off x="1432560" y="4352544"/>
            <a:ext cx="2497836" cy="1879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7800" y="2514600"/>
            <a:ext cx="2467610" cy="1849120"/>
          </a:xfrm>
          <a:custGeom>
            <a:avLst/>
            <a:gdLst/>
            <a:ahLst/>
            <a:cxnLst/>
            <a:rect l="l" t="t" r="r" b="b"/>
            <a:pathLst>
              <a:path w="2467610" h="1849120">
                <a:moveTo>
                  <a:pt x="2308479" y="0"/>
                </a:moveTo>
                <a:lnTo>
                  <a:pt x="158877" y="0"/>
                </a:lnTo>
                <a:lnTo>
                  <a:pt x="108655" y="8098"/>
                </a:lnTo>
                <a:lnTo>
                  <a:pt x="65041" y="30650"/>
                </a:lnTo>
                <a:lnTo>
                  <a:pt x="30650" y="65041"/>
                </a:lnTo>
                <a:lnTo>
                  <a:pt x="8098" y="108655"/>
                </a:lnTo>
                <a:lnTo>
                  <a:pt x="0" y="158876"/>
                </a:lnTo>
                <a:lnTo>
                  <a:pt x="0" y="1689735"/>
                </a:lnTo>
                <a:lnTo>
                  <a:pt x="8098" y="1739956"/>
                </a:lnTo>
                <a:lnTo>
                  <a:pt x="30650" y="1783570"/>
                </a:lnTo>
                <a:lnTo>
                  <a:pt x="65041" y="1817961"/>
                </a:lnTo>
                <a:lnTo>
                  <a:pt x="108655" y="1840513"/>
                </a:lnTo>
                <a:lnTo>
                  <a:pt x="158877" y="1848612"/>
                </a:lnTo>
                <a:lnTo>
                  <a:pt x="2308479" y="1848612"/>
                </a:lnTo>
                <a:lnTo>
                  <a:pt x="2358700" y="1840513"/>
                </a:lnTo>
                <a:lnTo>
                  <a:pt x="2402314" y="1817961"/>
                </a:lnTo>
                <a:lnTo>
                  <a:pt x="2436705" y="1783570"/>
                </a:lnTo>
                <a:lnTo>
                  <a:pt x="2459257" y="1739956"/>
                </a:lnTo>
                <a:lnTo>
                  <a:pt x="2467355" y="1689735"/>
                </a:lnTo>
                <a:lnTo>
                  <a:pt x="2467355" y="158876"/>
                </a:lnTo>
                <a:lnTo>
                  <a:pt x="2459257" y="108655"/>
                </a:lnTo>
                <a:lnTo>
                  <a:pt x="2436705" y="65041"/>
                </a:lnTo>
                <a:lnTo>
                  <a:pt x="2402314" y="30650"/>
                </a:lnTo>
                <a:lnTo>
                  <a:pt x="2358700" y="8098"/>
                </a:lnTo>
                <a:lnTo>
                  <a:pt x="23084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7800" y="2514600"/>
            <a:ext cx="2467355" cy="1848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559" y="6457186"/>
            <a:ext cx="2650236" cy="400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5800" y="4724400"/>
            <a:ext cx="2620010" cy="1743710"/>
          </a:xfrm>
          <a:custGeom>
            <a:avLst/>
            <a:gdLst/>
            <a:ahLst/>
            <a:cxnLst/>
            <a:rect l="l" t="t" r="r" b="b"/>
            <a:pathLst>
              <a:path w="2620010" h="1743710">
                <a:moveTo>
                  <a:pt x="2469896" y="0"/>
                </a:moveTo>
                <a:lnTo>
                  <a:pt x="149834" y="0"/>
                </a:lnTo>
                <a:lnTo>
                  <a:pt x="102474" y="7636"/>
                </a:lnTo>
                <a:lnTo>
                  <a:pt x="61343" y="28903"/>
                </a:lnTo>
                <a:lnTo>
                  <a:pt x="28908" y="61337"/>
                </a:lnTo>
                <a:lnTo>
                  <a:pt x="7638" y="102477"/>
                </a:lnTo>
                <a:lnTo>
                  <a:pt x="0" y="149860"/>
                </a:lnTo>
                <a:lnTo>
                  <a:pt x="0" y="1593621"/>
                </a:lnTo>
                <a:lnTo>
                  <a:pt x="7638" y="1640981"/>
                </a:lnTo>
                <a:lnTo>
                  <a:pt x="28908" y="1682112"/>
                </a:lnTo>
                <a:lnTo>
                  <a:pt x="61343" y="1714547"/>
                </a:lnTo>
                <a:lnTo>
                  <a:pt x="102474" y="1735817"/>
                </a:lnTo>
                <a:lnTo>
                  <a:pt x="149834" y="1743456"/>
                </a:lnTo>
                <a:lnTo>
                  <a:pt x="2469896" y="1743456"/>
                </a:lnTo>
                <a:lnTo>
                  <a:pt x="2517278" y="1735817"/>
                </a:lnTo>
                <a:lnTo>
                  <a:pt x="2558418" y="1714547"/>
                </a:lnTo>
                <a:lnTo>
                  <a:pt x="2590852" y="1682112"/>
                </a:lnTo>
                <a:lnTo>
                  <a:pt x="2612119" y="1640981"/>
                </a:lnTo>
                <a:lnTo>
                  <a:pt x="2619755" y="1593621"/>
                </a:lnTo>
                <a:lnTo>
                  <a:pt x="2619755" y="149860"/>
                </a:lnTo>
                <a:lnTo>
                  <a:pt x="2612119" y="102477"/>
                </a:lnTo>
                <a:lnTo>
                  <a:pt x="2590852" y="61337"/>
                </a:lnTo>
                <a:lnTo>
                  <a:pt x="2558418" y="28903"/>
                </a:lnTo>
                <a:lnTo>
                  <a:pt x="2517278" y="7636"/>
                </a:lnTo>
                <a:lnTo>
                  <a:pt x="246989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5800" y="4724400"/>
            <a:ext cx="2619755" cy="1743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90159" y="6380986"/>
            <a:ext cx="2659380" cy="4770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5400" y="4648200"/>
            <a:ext cx="2628900" cy="1743710"/>
          </a:xfrm>
          <a:custGeom>
            <a:avLst/>
            <a:gdLst/>
            <a:ahLst/>
            <a:cxnLst/>
            <a:rect l="l" t="t" r="r" b="b"/>
            <a:pathLst>
              <a:path w="2628900" h="1743710">
                <a:moveTo>
                  <a:pt x="2479040" y="0"/>
                </a:moveTo>
                <a:lnTo>
                  <a:pt x="149860" y="0"/>
                </a:lnTo>
                <a:lnTo>
                  <a:pt x="102477" y="7636"/>
                </a:lnTo>
                <a:lnTo>
                  <a:pt x="61337" y="28903"/>
                </a:lnTo>
                <a:lnTo>
                  <a:pt x="28903" y="61337"/>
                </a:lnTo>
                <a:lnTo>
                  <a:pt x="7636" y="102477"/>
                </a:lnTo>
                <a:lnTo>
                  <a:pt x="0" y="149860"/>
                </a:lnTo>
                <a:lnTo>
                  <a:pt x="0" y="1593621"/>
                </a:lnTo>
                <a:lnTo>
                  <a:pt x="7636" y="1640981"/>
                </a:lnTo>
                <a:lnTo>
                  <a:pt x="28903" y="1682112"/>
                </a:lnTo>
                <a:lnTo>
                  <a:pt x="61337" y="1714547"/>
                </a:lnTo>
                <a:lnTo>
                  <a:pt x="102477" y="1735817"/>
                </a:lnTo>
                <a:lnTo>
                  <a:pt x="149860" y="1743456"/>
                </a:lnTo>
                <a:lnTo>
                  <a:pt x="2479040" y="1743456"/>
                </a:lnTo>
                <a:lnTo>
                  <a:pt x="2526422" y="1735817"/>
                </a:lnTo>
                <a:lnTo>
                  <a:pt x="2567562" y="1714547"/>
                </a:lnTo>
                <a:lnTo>
                  <a:pt x="2599996" y="1682112"/>
                </a:lnTo>
                <a:lnTo>
                  <a:pt x="2621263" y="1640981"/>
                </a:lnTo>
                <a:lnTo>
                  <a:pt x="2628900" y="1593621"/>
                </a:lnTo>
                <a:lnTo>
                  <a:pt x="2628900" y="149860"/>
                </a:lnTo>
                <a:lnTo>
                  <a:pt x="2621263" y="102477"/>
                </a:lnTo>
                <a:lnTo>
                  <a:pt x="2599996" y="61337"/>
                </a:lnTo>
                <a:lnTo>
                  <a:pt x="2567562" y="28903"/>
                </a:lnTo>
                <a:lnTo>
                  <a:pt x="2526422" y="7636"/>
                </a:lnTo>
                <a:lnTo>
                  <a:pt x="247904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05400" y="4648200"/>
            <a:ext cx="2628900" cy="1743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53000" y="2514600"/>
            <a:ext cx="2857500" cy="1600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07794" y="4430344"/>
            <a:ext cx="1593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Apartment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0828" y="4202048"/>
            <a:ext cx="6400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Vi</a:t>
            </a:r>
            <a:r>
              <a:rPr sz="2800" spc="-2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la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98194" y="6346342"/>
            <a:ext cx="14439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Bungalow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42228" y="6346342"/>
            <a:ext cx="20491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Nursing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home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2892" y="0"/>
            <a:ext cx="5777483" cy="1098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6394" y="12903"/>
            <a:ext cx="50749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Educational</a:t>
            </a:r>
            <a:r>
              <a:rPr spc="-70" dirty="0"/>
              <a:t> </a:t>
            </a:r>
            <a:r>
              <a:rPr dirty="0"/>
              <a:t>buildings:</a:t>
            </a:r>
          </a:p>
        </p:txBody>
      </p:sp>
      <p:sp>
        <p:nvSpPr>
          <p:cNvPr id="4" name="object 4"/>
          <p:cNvSpPr/>
          <p:nvPr/>
        </p:nvSpPr>
        <p:spPr>
          <a:xfrm>
            <a:off x="2138172" y="635508"/>
            <a:ext cx="5106924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7340" y="927861"/>
            <a:ext cx="82511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04" marR="5080" indent="-255904" algn="just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Calibri"/>
                <a:cs typeface="Calibri"/>
              </a:rPr>
              <a:t>This occupancy </a:t>
            </a:r>
            <a:r>
              <a:rPr sz="2400" dirty="0">
                <a:latin typeface="Calibri"/>
                <a:cs typeface="Calibri"/>
              </a:rPr>
              <a:t>type </a:t>
            </a:r>
            <a:r>
              <a:rPr sz="2400" spc="-5" dirty="0">
                <a:latin typeface="Calibri"/>
                <a:cs typeface="Calibri"/>
              </a:rPr>
              <a:t>shall </a:t>
            </a:r>
            <a:r>
              <a:rPr sz="2400" dirty="0">
                <a:latin typeface="Calibri"/>
                <a:cs typeface="Calibri"/>
              </a:rPr>
              <a:t>include </a:t>
            </a:r>
            <a:r>
              <a:rPr sz="2400" spc="-20" dirty="0">
                <a:latin typeface="Calibri"/>
                <a:cs typeface="Calibri"/>
              </a:rPr>
              <a:t>any </a:t>
            </a:r>
            <a:r>
              <a:rPr sz="2400" spc="-5" dirty="0">
                <a:latin typeface="Calibri"/>
                <a:cs typeface="Calibri"/>
              </a:rPr>
              <a:t>building or portion thereof  </a:t>
            </a:r>
            <a:r>
              <a:rPr sz="2400" dirty="0">
                <a:latin typeface="Calibri"/>
                <a:cs typeface="Calibri"/>
              </a:rPr>
              <a:t>in which </a:t>
            </a:r>
            <a:r>
              <a:rPr sz="2400" spc="-5" dirty="0">
                <a:latin typeface="Calibri"/>
                <a:cs typeface="Calibri"/>
              </a:rPr>
              <a:t>education, </a:t>
            </a:r>
            <a:r>
              <a:rPr sz="2400" spc="-10" dirty="0">
                <a:latin typeface="Calibri"/>
                <a:cs typeface="Calibri"/>
              </a:rPr>
              <a:t>training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5" dirty="0">
                <a:latin typeface="Calibri"/>
                <a:cs typeface="Calibri"/>
              </a:rPr>
              <a:t>care are </a:t>
            </a:r>
            <a:r>
              <a:rPr sz="2400" spc="-10" dirty="0">
                <a:latin typeface="Calibri"/>
                <a:cs typeface="Calibri"/>
              </a:rPr>
              <a:t>provided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children or  </a:t>
            </a:r>
            <a:r>
              <a:rPr sz="2400" dirty="0">
                <a:latin typeface="Calibri"/>
                <a:cs typeface="Calibri"/>
              </a:rPr>
              <a:t>adults. </a:t>
            </a:r>
            <a:r>
              <a:rPr sz="2400" spc="-10" dirty="0">
                <a:latin typeface="Calibri"/>
                <a:cs typeface="Calibri"/>
              </a:rPr>
              <a:t>This </a:t>
            </a:r>
            <a:r>
              <a:rPr sz="2400" spc="-5" dirty="0">
                <a:latin typeface="Calibri"/>
                <a:cs typeface="Calibri"/>
              </a:rPr>
              <a:t>occupancy shall be subdivided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20" dirty="0">
                <a:latin typeface="Calibri"/>
                <a:cs typeface="Calibri"/>
              </a:rPr>
              <a:t>follows </a:t>
            </a:r>
            <a:r>
              <a:rPr sz="2400" dirty="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75759" y="3960876"/>
            <a:ext cx="3459480" cy="1944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91000" y="2057400"/>
            <a:ext cx="3429000" cy="1914525"/>
          </a:xfrm>
          <a:custGeom>
            <a:avLst/>
            <a:gdLst/>
            <a:ahLst/>
            <a:cxnLst/>
            <a:rect l="l" t="t" r="r" b="b"/>
            <a:pathLst>
              <a:path w="3429000" h="1914525">
                <a:moveTo>
                  <a:pt x="3264534" y="0"/>
                </a:moveTo>
                <a:lnTo>
                  <a:pt x="164464" y="0"/>
                </a:lnTo>
                <a:lnTo>
                  <a:pt x="120752" y="5876"/>
                </a:lnTo>
                <a:lnTo>
                  <a:pt x="81468" y="22460"/>
                </a:lnTo>
                <a:lnTo>
                  <a:pt x="48180" y="48180"/>
                </a:lnTo>
                <a:lnTo>
                  <a:pt x="22460" y="81468"/>
                </a:lnTo>
                <a:lnTo>
                  <a:pt x="5876" y="120752"/>
                </a:lnTo>
                <a:lnTo>
                  <a:pt x="0" y="164464"/>
                </a:lnTo>
                <a:lnTo>
                  <a:pt x="0" y="1749679"/>
                </a:lnTo>
                <a:lnTo>
                  <a:pt x="5876" y="1793391"/>
                </a:lnTo>
                <a:lnTo>
                  <a:pt x="22460" y="1832675"/>
                </a:lnTo>
                <a:lnTo>
                  <a:pt x="48180" y="1865963"/>
                </a:lnTo>
                <a:lnTo>
                  <a:pt x="81468" y="1891683"/>
                </a:lnTo>
                <a:lnTo>
                  <a:pt x="120752" y="1908267"/>
                </a:lnTo>
                <a:lnTo>
                  <a:pt x="164464" y="1914144"/>
                </a:lnTo>
                <a:lnTo>
                  <a:pt x="3264534" y="1914144"/>
                </a:lnTo>
                <a:lnTo>
                  <a:pt x="3308247" y="1908267"/>
                </a:lnTo>
                <a:lnTo>
                  <a:pt x="3347531" y="1891683"/>
                </a:lnTo>
                <a:lnTo>
                  <a:pt x="3380819" y="1865963"/>
                </a:lnTo>
                <a:lnTo>
                  <a:pt x="3406539" y="1832675"/>
                </a:lnTo>
                <a:lnTo>
                  <a:pt x="3423123" y="1793391"/>
                </a:lnTo>
                <a:lnTo>
                  <a:pt x="3429000" y="1749679"/>
                </a:lnTo>
                <a:lnTo>
                  <a:pt x="3429000" y="164464"/>
                </a:lnTo>
                <a:lnTo>
                  <a:pt x="3423123" y="120752"/>
                </a:lnTo>
                <a:lnTo>
                  <a:pt x="3406539" y="81468"/>
                </a:lnTo>
                <a:lnTo>
                  <a:pt x="3380819" y="48180"/>
                </a:lnTo>
                <a:lnTo>
                  <a:pt x="3347531" y="22460"/>
                </a:lnTo>
                <a:lnTo>
                  <a:pt x="3308247" y="5876"/>
                </a:lnTo>
                <a:lnTo>
                  <a:pt x="326453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91000" y="2057400"/>
            <a:ext cx="3429000" cy="1914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4419600"/>
            <a:ext cx="2467356" cy="1848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9559" y="3799332"/>
            <a:ext cx="3060191" cy="18592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0" y="1981200"/>
            <a:ext cx="3030220" cy="1828800"/>
          </a:xfrm>
          <a:custGeom>
            <a:avLst/>
            <a:gdLst/>
            <a:ahLst/>
            <a:cxnLst/>
            <a:rect l="l" t="t" r="r" b="b"/>
            <a:pathLst>
              <a:path w="3030220" h="1828800">
                <a:moveTo>
                  <a:pt x="2872486" y="0"/>
                </a:moveTo>
                <a:lnTo>
                  <a:pt x="157162" y="0"/>
                </a:lnTo>
                <a:lnTo>
                  <a:pt x="107489" y="8012"/>
                </a:lnTo>
                <a:lnTo>
                  <a:pt x="64347" y="30325"/>
                </a:lnTo>
                <a:lnTo>
                  <a:pt x="30325" y="64355"/>
                </a:lnTo>
                <a:lnTo>
                  <a:pt x="8012" y="107517"/>
                </a:lnTo>
                <a:lnTo>
                  <a:pt x="0" y="157225"/>
                </a:lnTo>
                <a:lnTo>
                  <a:pt x="0" y="1671574"/>
                </a:lnTo>
                <a:lnTo>
                  <a:pt x="8012" y="1721282"/>
                </a:lnTo>
                <a:lnTo>
                  <a:pt x="30325" y="1764444"/>
                </a:lnTo>
                <a:lnTo>
                  <a:pt x="64347" y="1798474"/>
                </a:lnTo>
                <a:lnTo>
                  <a:pt x="107489" y="1820787"/>
                </a:lnTo>
                <a:lnTo>
                  <a:pt x="157162" y="1828800"/>
                </a:lnTo>
                <a:lnTo>
                  <a:pt x="2872486" y="1828800"/>
                </a:lnTo>
                <a:lnTo>
                  <a:pt x="2922194" y="1820787"/>
                </a:lnTo>
                <a:lnTo>
                  <a:pt x="2965356" y="1798474"/>
                </a:lnTo>
                <a:lnTo>
                  <a:pt x="2999386" y="1764444"/>
                </a:lnTo>
                <a:lnTo>
                  <a:pt x="3021699" y="1721282"/>
                </a:lnTo>
                <a:lnTo>
                  <a:pt x="3029712" y="1671574"/>
                </a:lnTo>
                <a:lnTo>
                  <a:pt x="3029712" y="157225"/>
                </a:lnTo>
                <a:lnTo>
                  <a:pt x="3021699" y="107517"/>
                </a:lnTo>
                <a:lnTo>
                  <a:pt x="2999386" y="64355"/>
                </a:lnTo>
                <a:lnTo>
                  <a:pt x="2965356" y="30325"/>
                </a:lnTo>
                <a:lnTo>
                  <a:pt x="2922194" y="8012"/>
                </a:lnTo>
                <a:lnTo>
                  <a:pt x="287248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4800" y="2062860"/>
            <a:ext cx="3029712" cy="17471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47159" y="6228586"/>
            <a:ext cx="3688080" cy="6294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62400" y="4495800"/>
            <a:ext cx="3657600" cy="1743710"/>
          </a:xfrm>
          <a:custGeom>
            <a:avLst/>
            <a:gdLst/>
            <a:ahLst/>
            <a:cxnLst/>
            <a:rect l="l" t="t" r="r" b="b"/>
            <a:pathLst>
              <a:path w="3657600" h="1743710">
                <a:moveTo>
                  <a:pt x="3507740" y="0"/>
                </a:moveTo>
                <a:lnTo>
                  <a:pt x="149860" y="0"/>
                </a:lnTo>
                <a:lnTo>
                  <a:pt x="102477" y="7636"/>
                </a:lnTo>
                <a:lnTo>
                  <a:pt x="61337" y="28903"/>
                </a:lnTo>
                <a:lnTo>
                  <a:pt x="28903" y="61337"/>
                </a:lnTo>
                <a:lnTo>
                  <a:pt x="7636" y="102477"/>
                </a:lnTo>
                <a:lnTo>
                  <a:pt x="0" y="149860"/>
                </a:lnTo>
                <a:lnTo>
                  <a:pt x="0" y="1593621"/>
                </a:lnTo>
                <a:lnTo>
                  <a:pt x="7636" y="1640981"/>
                </a:lnTo>
                <a:lnTo>
                  <a:pt x="28903" y="1682112"/>
                </a:lnTo>
                <a:lnTo>
                  <a:pt x="61337" y="1714547"/>
                </a:lnTo>
                <a:lnTo>
                  <a:pt x="102477" y="1735817"/>
                </a:lnTo>
                <a:lnTo>
                  <a:pt x="149860" y="1743456"/>
                </a:lnTo>
                <a:lnTo>
                  <a:pt x="3507740" y="1743456"/>
                </a:lnTo>
                <a:lnTo>
                  <a:pt x="3555122" y="1735817"/>
                </a:lnTo>
                <a:lnTo>
                  <a:pt x="3596262" y="1714547"/>
                </a:lnTo>
                <a:lnTo>
                  <a:pt x="3628696" y="1682112"/>
                </a:lnTo>
                <a:lnTo>
                  <a:pt x="3649963" y="1640981"/>
                </a:lnTo>
                <a:lnTo>
                  <a:pt x="3657600" y="1593621"/>
                </a:lnTo>
                <a:lnTo>
                  <a:pt x="3657600" y="149860"/>
                </a:lnTo>
                <a:lnTo>
                  <a:pt x="3649963" y="102477"/>
                </a:lnTo>
                <a:lnTo>
                  <a:pt x="3628696" y="61337"/>
                </a:lnTo>
                <a:lnTo>
                  <a:pt x="3596262" y="28903"/>
                </a:lnTo>
                <a:lnTo>
                  <a:pt x="3555122" y="7636"/>
                </a:lnTo>
                <a:lnTo>
                  <a:pt x="350774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62400" y="4495800"/>
            <a:ext cx="3657600" cy="17434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93444" y="3894201"/>
            <a:ext cx="14878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Mu</a:t>
            </a:r>
            <a:r>
              <a:rPr sz="3200" spc="-1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eum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85028" y="4046601"/>
            <a:ext cx="11207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libri"/>
                <a:cs typeface="Calibri"/>
              </a:rPr>
              <a:t>School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1044" y="6281724"/>
            <a:ext cx="12566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A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chi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19269" y="6281724"/>
            <a:ext cx="10807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l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b</a:t>
            </a:r>
            <a:r>
              <a:rPr sz="3200" spc="-7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y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8091" y="19811"/>
            <a:ext cx="5902452" cy="1231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1594" y="165862"/>
            <a:ext cx="5198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Government</a:t>
            </a:r>
            <a:r>
              <a:rPr spc="-85" dirty="0"/>
              <a:t> </a:t>
            </a:r>
            <a:r>
              <a:rPr dirty="0"/>
              <a:t>buildings:</a:t>
            </a:r>
          </a:p>
        </p:txBody>
      </p:sp>
      <p:sp>
        <p:nvSpPr>
          <p:cNvPr id="4" name="object 4"/>
          <p:cNvSpPr/>
          <p:nvPr/>
        </p:nvSpPr>
        <p:spPr>
          <a:xfrm>
            <a:off x="1833372" y="787908"/>
            <a:ext cx="5231891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1044" y="1001013"/>
            <a:ext cx="77114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latin typeface="Calibri"/>
                <a:cs typeface="Calibri"/>
              </a:rPr>
              <a:t>It is a </a:t>
            </a:r>
            <a:r>
              <a:rPr sz="2800" spc="-10" dirty="0">
                <a:latin typeface="Calibri"/>
                <a:cs typeface="Calibri"/>
              </a:rPr>
              <a:t>building that houses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branch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17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government.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" y="3570732"/>
            <a:ext cx="3174491" cy="2087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" y="1524000"/>
            <a:ext cx="3144520" cy="2057400"/>
          </a:xfrm>
          <a:custGeom>
            <a:avLst/>
            <a:gdLst/>
            <a:ahLst/>
            <a:cxnLst/>
            <a:rect l="l" t="t" r="r" b="b"/>
            <a:pathLst>
              <a:path w="3144520" h="2057400">
                <a:moveTo>
                  <a:pt x="2967228" y="0"/>
                </a:moveTo>
                <a:lnTo>
                  <a:pt x="176809" y="0"/>
                </a:lnTo>
                <a:lnTo>
                  <a:pt x="129806" y="6312"/>
                </a:lnTo>
                <a:lnTo>
                  <a:pt x="87569" y="24129"/>
                </a:lnTo>
                <a:lnTo>
                  <a:pt x="51785" y="51768"/>
                </a:lnTo>
                <a:lnTo>
                  <a:pt x="24139" y="87545"/>
                </a:lnTo>
                <a:lnTo>
                  <a:pt x="6315" y="129778"/>
                </a:lnTo>
                <a:lnTo>
                  <a:pt x="0" y="176784"/>
                </a:lnTo>
                <a:lnTo>
                  <a:pt x="0" y="1880615"/>
                </a:lnTo>
                <a:lnTo>
                  <a:pt x="6315" y="1927621"/>
                </a:lnTo>
                <a:lnTo>
                  <a:pt x="24139" y="1969854"/>
                </a:lnTo>
                <a:lnTo>
                  <a:pt x="51785" y="2005631"/>
                </a:lnTo>
                <a:lnTo>
                  <a:pt x="87569" y="2033270"/>
                </a:lnTo>
                <a:lnTo>
                  <a:pt x="129806" y="2051087"/>
                </a:lnTo>
                <a:lnTo>
                  <a:pt x="176809" y="2057400"/>
                </a:lnTo>
                <a:lnTo>
                  <a:pt x="2967228" y="2057400"/>
                </a:lnTo>
                <a:lnTo>
                  <a:pt x="3014233" y="2051087"/>
                </a:lnTo>
                <a:lnTo>
                  <a:pt x="3056466" y="2033270"/>
                </a:lnTo>
                <a:lnTo>
                  <a:pt x="3092243" y="2005631"/>
                </a:lnTo>
                <a:lnTo>
                  <a:pt x="3119882" y="1969854"/>
                </a:lnTo>
                <a:lnTo>
                  <a:pt x="3137699" y="1927621"/>
                </a:lnTo>
                <a:lnTo>
                  <a:pt x="3144012" y="1880615"/>
                </a:lnTo>
                <a:lnTo>
                  <a:pt x="3144012" y="176784"/>
                </a:lnTo>
                <a:lnTo>
                  <a:pt x="3137699" y="129778"/>
                </a:lnTo>
                <a:lnTo>
                  <a:pt x="3119882" y="87545"/>
                </a:lnTo>
                <a:lnTo>
                  <a:pt x="3092243" y="51768"/>
                </a:lnTo>
                <a:lnTo>
                  <a:pt x="3056466" y="24129"/>
                </a:lnTo>
                <a:lnTo>
                  <a:pt x="3014233" y="6312"/>
                </a:lnTo>
                <a:lnTo>
                  <a:pt x="296722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" y="1524000"/>
            <a:ext cx="3144012" cy="205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89959" y="3465576"/>
            <a:ext cx="2545080" cy="1906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05200" y="1600200"/>
            <a:ext cx="2514600" cy="1876425"/>
          </a:xfrm>
          <a:custGeom>
            <a:avLst/>
            <a:gdLst/>
            <a:ahLst/>
            <a:cxnLst/>
            <a:rect l="l" t="t" r="r" b="b"/>
            <a:pathLst>
              <a:path w="2514600" h="1876425">
                <a:moveTo>
                  <a:pt x="2353310" y="0"/>
                </a:moveTo>
                <a:lnTo>
                  <a:pt x="161289" y="0"/>
                </a:lnTo>
                <a:lnTo>
                  <a:pt x="118386" y="5756"/>
                </a:lnTo>
                <a:lnTo>
                  <a:pt x="79850" y="22003"/>
                </a:lnTo>
                <a:lnTo>
                  <a:pt x="47212" y="47212"/>
                </a:lnTo>
                <a:lnTo>
                  <a:pt x="22003" y="79850"/>
                </a:lnTo>
                <a:lnTo>
                  <a:pt x="5756" y="118386"/>
                </a:lnTo>
                <a:lnTo>
                  <a:pt x="0" y="161289"/>
                </a:lnTo>
                <a:lnTo>
                  <a:pt x="0" y="1714753"/>
                </a:lnTo>
                <a:lnTo>
                  <a:pt x="5756" y="1757657"/>
                </a:lnTo>
                <a:lnTo>
                  <a:pt x="22003" y="1796193"/>
                </a:lnTo>
                <a:lnTo>
                  <a:pt x="47212" y="1828831"/>
                </a:lnTo>
                <a:lnTo>
                  <a:pt x="79850" y="1854040"/>
                </a:lnTo>
                <a:lnTo>
                  <a:pt x="118386" y="1870287"/>
                </a:lnTo>
                <a:lnTo>
                  <a:pt x="161289" y="1876044"/>
                </a:lnTo>
                <a:lnTo>
                  <a:pt x="2353310" y="1876044"/>
                </a:lnTo>
                <a:lnTo>
                  <a:pt x="2396213" y="1870287"/>
                </a:lnTo>
                <a:lnTo>
                  <a:pt x="2434749" y="1854040"/>
                </a:lnTo>
                <a:lnTo>
                  <a:pt x="2467387" y="1828831"/>
                </a:lnTo>
                <a:lnTo>
                  <a:pt x="2492596" y="1796193"/>
                </a:lnTo>
                <a:lnTo>
                  <a:pt x="2508843" y="1757657"/>
                </a:lnTo>
                <a:lnTo>
                  <a:pt x="2514600" y="1714753"/>
                </a:lnTo>
                <a:lnTo>
                  <a:pt x="2514600" y="161289"/>
                </a:lnTo>
                <a:lnTo>
                  <a:pt x="2508843" y="118386"/>
                </a:lnTo>
                <a:lnTo>
                  <a:pt x="2492596" y="79850"/>
                </a:lnTo>
                <a:lnTo>
                  <a:pt x="2467387" y="47212"/>
                </a:lnTo>
                <a:lnTo>
                  <a:pt x="2434749" y="22003"/>
                </a:lnTo>
                <a:lnTo>
                  <a:pt x="2396213" y="5756"/>
                </a:lnTo>
                <a:lnTo>
                  <a:pt x="235331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200" y="1600200"/>
            <a:ext cx="2514600" cy="18760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5759" y="5999986"/>
            <a:ext cx="2650236" cy="8580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1000" y="4267200"/>
            <a:ext cx="2620010" cy="1743710"/>
          </a:xfrm>
          <a:custGeom>
            <a:avLst/>
            <a:gdLst/>
            <a:ahLst/>
            <a:cxnLst/>
            <a:rect l="l" t="t" r="r" b="b"/>
            <a:pathLst>
              <a:path w="2620010" h="1743710">
                <a:moveTo>
                  <a:pt x="2469896" y="0"/>
                </a:moveTo>
                <a:lnTo>
                  <a:pt x="149834" y="0"/>
                </a:lnTo>
                <a:lnTo>
                  <a:pt x="102474" y="7636"/>
                </a:lnTo>
                <a:lnTo>
                  <a:pt x="61343" y="28903"/>
                </a:lnTo>
                <a:lnTo>
                  <a:pt x="28908" y="61337"/>
                </a:lnTo>
                <a:lnTo>
                  <a:pt x="7638" y="102477"/>
                </a:lnTo>
                <a:lnTo>
                  <a:pt x="0" y="149860"/>
                </a:lnTo>
                <a:lnTo>
                  <a:pt x="0" y="1593621"/>
                </a:lnTo>
                <a:lnTo>
                  <a:pt x="7638" y="1640981"/>
                </a:lnTo>
                <a:lnTo>
                  <a:pt x="28908" y="1682112"/>
                </a:lnTo>
                <a:lnTo>
                  <a:pt x="61343" y="1714547"/>
                </a:lnTo>
                <a:lnTo>
                  <a:pt x="102474" y="1735817"/>
                </a:lnTo>
                <a:lnTo>
                  <a:pt x="149834" y="1743456"/>
                </a:lnTo>
                <a:lnTo>
                  <a:pt x="2469896" y="1743456"/>
                </a:lnTo>
                <a:lnTo>
                  <a:pt x="2517278" y="1735817"/>
                </a:lnTo>
                <a:lnTo>
                  <a:pt x="2558418" y="1714547"/>
                </a:lnTo>
                <a:lnTo>
                  <a:pt x="2590852" y="1682112"/>
                </a:lnTo>
                <a:lnTo>
                  <a:pt x="2612119" y="1640981"/>
                </a:lnTo>
                <a:lnTo>
                  <a:pt x="2619756" y="1593621"/>
                </a:lnTo>
                <a:lnTo>
                  <a:pt x="2619756" y="149860"/>
                </a:lnTo>
                <a:lnTo>
                  <a:pt x="2612119" y="102477"/>
                </a:lnTo>
                <a:lnTo>
                  <a:pt x="2590852" y="61337"/>
                </a:lnTo>
                <a:lnTo>
                  <a:pt x="2558418" y="28903"/>
                </a:lnTo>
                <a:lnTo>
                  <a:pt x="2517278" y="7636"/>
                </a:lnTo>
                <a:lnTo>
                  <a:pt x="246989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1000" y="4267200"/>
            <a:ext cx="2619756" cy="1743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85359" y="6094474"/>
            <a:ext cx="2735580" cy="7635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00600" y="4419600"/>
            <a:ext cx="2705100" cy="1685925"/>
          </a:xfrm>
          <a:custGeom>
            <a:avLst/>
            <a:gdLst/>
            <a:ahLst/>
            <a:cxnLst/>
            <a:rect l="l" t="t" r="r" b="b"/>
            <a:pathLst>
              <a:path w="2705100" h="1685925">
                <a:moveTo>
                  <a:pt x="2560193" y="0"/>
                </a:moveTo>
                <a:lnTo>
                  <a:pt x="144907" y="0"/>
                </a:lnTo>
                <a:lnTo>
                  <a:pt x="99112" y="7389"/>
                </a:lnTo>
                <a:lnTo>
                  <a:pt x="59335" y="27964"/>
                </a:lnTo>
                <a:lnTo>
                  <a:pt x="27964" y="59335"/>
                </a:lnTo>
                <a:lnTo>
                  <a:pt x="7389" y="99112"/>
                </a:lnTo>
                <a:lnTo>
                  <a:pt x="0" y="144906"/>
                </a:lnTo>
                <a:lnTo>
                  <a:pt x="0" y="1540687"/>
                </a:lnTo>
                <a:lnTo>
                  <a:pt x="7389" y="1586471"/>
                </a:lnTo>
                <a:lnTo>
                  <a:pt x="27964" y="1626236"/>
                </a:lnTo>
                <a:lnTo>
                  <a:pt x="59335" y="1657593"/>
                </a:lnTo>
                <a:lnTo>
                  <a:pt x="99112" y="1678158"/>
                </a:lnTo>
                <a:lnTo>
                  <a:pt x="144907" y="1685544"/>
                </a:lnTo>
                <a:lnTo>
                  <a:pt x="2560193" y="1685544"/>
                </a:lnTo>
                <a:lnTo>
                  <a:pt x="2605987" y="1678158"/>
                </a:lnTo>
                <a:lnTo>
                  <a:pt x="2645764" y="1657593"/>
                </a:lnTo>
                <a:lnTo>
                  <a:pt x="2677135" y="1626236"/>
                </a:lnTo>
                <a:lnTo>
                  <a:pt x="2697710" y="1586471"/>
                </a:lnTo>
                <a:lnTo>
                  <a:pt x="2705100" y="1540687"/>
                </a:lnTo>
                <a:lnTo>
                  <a:pt x="2705100" y="144906"/>
                </a:lnTo>
                <a:lnTo>
                  <a:pt x="2697710" y="99112"/>
                </a:lnTo>
                <a:lnTo>
                  <a:pt x="2677135" y="59335"/>
                </a:lnTo>
                <a:lnTo>
                  <a:pt x="2645764" y="27964"/>
                </a:lnTo>
                <a:lnTo>
                  <a:pt x="2605987" y="7389"/>
                </a:lnTo>
                <a:lnTo>
                  <a:pt x="256019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00600" y="4419600"/>
            <a:ext cx="2705100" cy="1685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85559" y="3438144"/>
            <a:ext cx="2497836" cy="18790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0800" y="1600200"/>
            <a:ext cx="2467610" cy="1849120"/>
          </a:xfrm>
          <a:custGeom>
            <a:avLst/>
            <a:gdLst/>
            <a:ahLst/>
            <a:cxnLst/>
            <a:rect l="l" t="t" r="r" b="b"/>
            <a:pathLst>
              <a:path w="2467609" h="1849120">
                <a:moveTo>
                  <a:pt x="2308479" y="0"/>
                </a:moveTo>
                <a:lnTo>
                  <a:pt x="158876" y="0"/>
                </a:lnTo>
                <a:lnTo>
                  <a:pt x="108655" y="8098"/>
                </a:lnTo>
                <a:lnTo>
                  <a:pt x="65041" y="30650"/>
                </a:lnTo>
                <a:lnTo>
                  <a:pt x="30650" y="65041"/>
                </a:lnTo>
                <a:lnTo>
                  <a:pt x="8098" y="108655"/>
                </a:lnTo>
                <a:lnTo>
                  <a:pt x="0" y="158876"/>
                </a:lnTo>
                <a:lnTo>
                  <a:pt x="0" y="1689735"/>
                </a:lnTo>
                <a:lnTo>
                  <a:pt x="8098" y="1739956"/>
                </a:lnTo>
                <a:lnTo>
                  <a:pt x="30650" y="1783570"/>
                </a:lnTo>
                <a:lnTo>
                  <a:pt x="65041" y="1817961"/>
                </a:lnTo>
                <a:lnTo>
                  <a:pt x="108655" y="1840513"/>
                </a:lnTo>
                <a:lnTo>
                  <a:pt x="158876" y="1848612"/>
                </a:lnTo>
                <a:lnTo>
                  <a:pt x="2308479" y="1848612"/>
                </a:lnTo>
                <a:lnTo>
                  <a:pt x="2358700" y="1840513"/>
                </a:lnTo>
                <a:lnTo>
                  <a:pt x="2402314" y="1817961"/>
                </a:lnTo>
                <a:lnTo>
                  <a:pt x="2436705" y="1783570"/>
                </a:lnTo>
                <a:lnTo>
                  <a:pt x="2459257" y="1739956"/>
                </a:lnTo>
                <a:lnTo>
                  <a:pt x="2467355" y="1689735"/>
                </a:lnTo>
                <a:lnTo>
                  <a:pt x="2467355" y="158876"/>
                </a:lnTo>
                <a:lnTo>
                  <a:pt x="2459257" y="108655"/>
                </a:lnTo>
                <a:lnTo>
                  <a:pt x="2436705" y="65041"/>
                </a:lnTo>
                <a:lnTo>
                  <a:pt x="2402314" y="30650"/>
                </a:lnTo>
                <a:lnTo>
                  <a:pt x="2358700" y="8098"/>
                </a:lnTo>
                <a:lnTo>
                  <a:pt x="23084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00800" y="1600200"/>
            <a:ext cx="2467355" cy="18486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93444" y="3589401"/>
            <a:ext cx="11817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latin typeface="Calibri"/>
                <a:cs typeface="Calibri"/>
              </a:rPr>
              <a:t>Capitol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41775" y="3589401"/>
            <a:ext cx="14503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latin typeface="Calibri"/>
                <a:cs typeface="Calibri"/>
              </a:rPr>
              <a:t>Embassy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90409" y="3589401"/>
            <a:ext cx="10572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Pri</a:t>
            </a:r>
            <a:r>
              <a:rPr sz="3200" spc="-1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7244" y="6104635"/>
            <a:ext cx="18681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Calibri"/>
                <a:cs typeface="Calibri"/>
              </a:rPr>
              <a:t>Fire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station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61228" y="6104635"/>
            <a:ext cx="17481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>
                <a:latin typeface="Calibri"/>
                <a:cs typeface="Calibri"/>
              </a:rPr>
              <a:t>Post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office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2892" y="0"/>
            <a:ext cx="5251704" cy="1098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6394" y="12903"/>
            <a:ext cx="454723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Industrial</a:t>
            </a:r>
            <a:r>
              <a:rPr spc="-65" dirty="0"/>
              <a:t> </a:t>
            </a:r>
            <a:r>
              <a:rPr dirty="0"/>
              <a:t>buildings:</a:t>
            </a:r>
          </a:p>
        </p:txBody>
      </p:sp>
      <p:sp>
        <p:nvSpPr>
          <p:cNvPr id="4" name="object 4"/>
          <p:cNvSpPr/>
          <p:nvPr/>
        </p:nvSpPr>
        <p:spPr>
          <a:xfrm>
            <a:off x="2138172" y="635508"/>
            <a:ext cx="4581144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60734" y="1092877"/>
            <a:ext cx="82251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marR="5080" indent="-20447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  <a:tab pos="2778760" algn="l"/>
              </a:tabLst>
            </a:pPr>
            <a:r>
              <a:rPr sz="2400" spc="-5" dirty="0">
                <a:latin typeface="Calibri"/>
                <a:cs typeface="Calibri"/>
              </a:rPr>
              <a:t>These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are	</a:t>
            </a:r>
            <a:r>
              <a:rPr sz="2400" spc="-5" dirty="0">
                <a:latin typeface="Calibri"/>
                <a:cs typeface="Calibri"/>
              </a:rPr>
              <a:t>designed </a:t>
            </a:r>
            <a:r>
              <a:rPr sz="2400" spc="-10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house industrial </a:t>
            </a:r>
            <a:r>
              <a:rPr sz="2400" spc="-10" dirty="0">
                <a:latin typeface="Calibri"/>
                <a:cs typeface="Calibri"/>
              </a:rPr>
              <a:t>operations </a:t>
            </a:r>
            <a:r>
              <a:rPr sz="2400" spc="-5" dirty="0">
                <a:latin typeface="Calibri"/>
                <a:cs typeface="Calibri"/>
              </a:rPr>
              <a:t>and  </a:t>
            </a:r>
            <a:r>
              <a:rPr sz="2400" spc="-10" dirty="0">
                <a:latin typeface="Calibri"/>
                <a:cs typeface="Calibri"/>
              </a:rPr>
              <a:t>provide </a:t>
            </a:r>
            <a:r>
              <a:rPr sz="2400" dirty="0">
                <a:latin typeface="Calibri"/>
                <a:cs typeface="Calibri"/>
              </a:rPr>
              <a:t>the necessary </a:t>
            </a:r>
            <a:r>
              <a:rPr sz="2400" spc="-10" dirty="0">
                <a:latin typeface="Calibri"/>
                <a:cs typeface="Calibri"/>
              </a:rPr>
              <a:t>conditions </a:t>
            </a:r>
            <a:r>
              <a:rPr sz="2400" spc="-20" dirty="0">
                <a:latin typeface="Calibri"/>
                <a:cs typeface="Calibri"/>
              </a:rPr>
              <a:t>for workers,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10" dirty="0">
                <a:latin typeface="Calibri"/>
                <a:cs typeface="Calibri"/>
              </a:rPr>
              <a:t>operation </a:t>
            </a:r>
            <a:r>
              <a:rPr sz="2400" spc="-5" dirty="0">
                <a:latin typeface="Calibri"/>
                <a:cs typeface="Calibri"/>
              </a:rPr>
              <a:t>of industrial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equipment.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9559" y="3742944"/>
            <a:ext cx="2497836" cy="1879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0579" y="2484951"/>
            <a:ext cx="2467356" cy="1848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29200" y="2406287"/>
            <a:ext cx="2619756" cy="1743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81862" y="4425631"/>
            <a:ext cx="12420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latin typeface="Calibri"/>
                <a:cs typeface="Calibri"/>
              </a:rPr>
              <a:t>Factory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34508" y="4425632"/>
            <a:ext cx="200913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latin typeface="Calibri"/>
                <a:cs typeface="Calibri"/>
              </a:rPr>
              <a:t>Power</a:t>
            </a:r>
            <a:r>
              <a:rPr sz="3200" spc="-10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plant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9092" y="0"/>
            <a:ext cx="4940808" cy="1098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2594" y="12903"/>
            <a:ext cx="42405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Military</a:t>
            </a:r>
            <a:r>
              <a:rPr spc="-40" dirty="0"/>
              <a:t> </a:t>
            </a:r>
            <a:r>
              <a:rPr dirty="0"/>
              <a:t>buildings:</a:t>
            </a:r>
          </a:p>
        </p:txBody>
      </p:sp>
      <p:sp>
        <p:nvSpPr>
          <p:cNvPr id="4" name="object 4"/>
          <p:cNvSpPr/>
          <p:nvPr/>
        </p:nvSpPr>
        <p:spPr>
          <a:xfrm>
            <a:off x="2214372" y="635508"/>
            <a:ext cx="4270248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4800" y="1125803"/>
            <a:ext cx="7607934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04" marR="5080" indent="-255904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Calibri"/>
                <a:cs typeface="Calibri"/>
              </a:rPr>
              <a:t>This building </a:t>
            </a:r>
            <a:r>
              <a:rPr sz="2400" dirty="0">
                <a:latin typeface="Calibri"/>
                <a:cs typeface="Calibri"/>
              </a:rPr>
              <a:t>is a </a:t>
            </a:r>
            <a:r>
              <a:rPr sz="2400" spc="-10" dirty="0">
                <a:latin typeface="Calibri"/>
                <a:cs typeface="Calibri"/>
              </a:rPr>
              <a:t>structure </a:t>
            </a:r>
            <a:r>
              <a:rPr sz="2400" spc="-5" dirty="0">
                <a:latin typeface="Calibri"/>
                <a:cs typeface="Calibri"/>
              </a:rPr>
              <a:t>designed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house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functions,  </a:t>
            </a:r>
            <a:r>
              <a:rPr sz="2400" spc="-10" dirty="0">
                <a:latin typeface="Calibri"/>
                <a:cs typeface="Calibri"/>
              </a:rPr>
              <a:t>performed by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military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unit</a:t>
            </a:r>
            <a:r>
              <a:rPr sz="2400" spc="-5" dirty="0" smtClean="0">
                <a:latin typeface="Calibri"/>
                <a:cs typeface="Calibri"/>
              </a:rPr>
              <a:t>.</a:t>
            </a:r>
            <a:endParaRPr lang="en-US" sz="2400" spc="-5" dirty="0" smtClean="0">
              <a:latin typeface="Calibri"/>
              <a:cs typeface="Calibri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  <a:buSzPct val="95833"/>
              <a:tabLst>
                <a:tab pos="255904" algn="l"/>
              </a:tabLst>
            </a:pPr>
            <a:endParaRPr lang="en-US" sz="2400" spc="-5" dirty="0" smtClean="0">
              <a:latin typeface="Calibri"/>
              <a:cs typeface="Calibri"/>
            </a:endParaRPr>
          </a:p>
          <a:p>
            <a:pPr marL="255904" marR="5080" indent="-255904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lang="en-US" sz="2400" dirty="0" smtClean="0"/>
              <a:t>General </a:t>
            </a:r>
            <a:r>
              <a:rPr lang="en-US" sz="2400" dirty="0"/>
              <a:t>types include: Administrative Facilities. 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1492" y="0"/>
            <a:ext cx="5253228" cy="1098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Religious</a:t>
            </a:r>
            <a:r>
              <a:rPr spc="-50" dirty="0"/>
              <a:t> </a:t>
            </a:r>
            <a:r>
              <a:rPr dirty="0"/>
              <a:t>buildings:</a:t>
            </a:r>
          </a:p>
        </p:txBody>
      </p:sp>
      <p:sp>
        <p:nvSpPr>
          <p:cNvPr id="4" name="object 4"/>
          <p:cNvSpPr/>
          <p:nvPr/>
        </p:nvSpPr>
        <p:spPr>
          <a:xfrm>
            <a:off x="2366772" y="635508"/>
            <a:ext cx="4582668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1140" y="699261"/>
            <a:ext cx="81622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04" marR="5080" indent="-255904" algn="just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Calibri"/>
                <a:cs typeface="Calibri"/>
              </a:rPr>
              <a:t>These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buildings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spc="-5" dirty="0">
                <a:latin typeface="Calibri"/>
                <a:cs typeface="Calibri"/>
              </a:rPr>
              <a:t>religious purposes, </a:t>
            </a:r>
            <a:r>
              <a:rPr sz="2400" dirty="0">
                <a:latin typeface="Calibri"/>
                <a:cs typeface="Calibri"/>
              </a:rPr>
              <a:t>with a </a:t>
            </a:r>
            <a:r>
              <a:rPr sz="2400" spc="-15" dirty="0">
                <a:latin typeface="Calibri"/>
                <a:cs typeface="Calibri"/>
              </a:rPr>
              <a:t>large </a:t>
            </a:r>
            <a:r>
              <a:rPr sz="2400" spc="-5" dirty="0">
                <a:latin typeface="Calibri"/>
                <a:cs typeface="Calibri"/>
              </a:rPr>
              <a:t>open  </a:t>
            </a:r>
            <a:r>
              <a:rPr sz="2400" spc="-10" dirty="0">
                <a:latin typeface="Calibri"/>
                <a:cs typeface="Calibri"/>
              </a:rPr>
              <a:t>interior </a:t>
            </a:r>
            <a:r>
              <a:rPr sz="2400" spc="-5" dirty="0">
                <a:latin typeface="Calibri"/>
                <a:cs typeface="Calibri"/>
              </a:rPr>
              <a:t>or other monumental qualities. </a:t>
            </a:r>
            <a:r>
              <a:rPr sz="2400" spc="-10" dirty="0">
                <a:latin typeface="Calibri"/>
                <a:cs typeface="Calibri"/>
              </a:rPr>
              <a:t>They often </a:t>
            </a:r>
            <a:r>
              <a:rPr sz="2400" spc="-20" dirty="0" smtClean="0">
                <a:latin typeface="Calibri"/>
                <a:cs typeface="Calibri"/>
              </a:rPr>
              <a:t>have</a:t>
            </a:r>
            <a:r>
              <a:rPr sz="2400" spc="-10" dirty="0" smtClean="0">
                <a:latin typeface="Calibri"/>
                <a:cs typeface="Calibri"/>
              </a:rPr>
              <a:t>,  </a:t>
            </a:r>
            <a:r>
              <a:rPr sz="2400" spc="-15" dirty="0">
                <a:latin typeface="Calibri"/>
                <a:cs typeface="Calibri"/>
              </a:rPr>
              <a:t>towers, </a:t>
            </a:r>
            <a:r>
              <a:rPr sz="2400" spc="-5" dirty="0">
                <a:latin typeface="Calibri"/>
                <a:cs typeface="Calibri"/>
              </a:rPr>
              <a:t>domes </a:t>
            </a:r>
            <a:r>
              <a:rPr sz="2400" dirty="0">
                <a:latin typeface="Calibri"/>
                <a:cs typeface="Calibri"/>
              </a:rPr>
              <a:t>rising </a:t>
            </a:r>
            <a:r>
              <a:rPr sz="2400" spc="-10" dirty="0">
                <a:latin typeface="Calibri"/>
                <a:cs typeface="Calibri"/>
              </a:rPr>
              <a:t>above </a:t>
            </a:r>
            <a:r>
              <a:rPr sz="2400" dirty="0">
                <a:latin typeface="Calibri"/>
                <a:cs typeface="Calibri"/>
              </a:rPr>
              <a:t>the main</a:t>
            </a:r>
            <a:r>
              <a:rPr sz="2400" spc="-10" dirty="0">
                <a:latin typeface="Calibri"/>
                <a:cs typeface="Calibri"/>
              </a:rPr>
              <a:t> structure.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" y="4189476"/>
            <a:ext cx="2020824" cy="2325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" y="1905000"/>
            <a:ext cx="1990725" cy="2295525"/>
          </a:xfrm>
          <a:custGeom>
            <a:avLst/>
            <a:gdLst/>
            <a:ahLst/>
            <a:cxnLst/>
            <a:rect l="l" t="t" r="r" b="b"/>
            <a:pathLst>
              <a:path w="1990725" h="2295525">
                <a:moveTo>
                  <a:pt x="1819275" y="0"/>
                </a:moveTo>
                <a:lnTo>
                  <a:pt x="171043" y="0"/>
                </a:lnTo>
                <a:lnTo>
                  <a:pt x="125574" y="6110"/>
                </a:lnTo>
                <a:lnTo>
                  <a:pt x="84715" y="23353"/>
                </a:lnTo>
                <a:lnTo>
                  <a:pt x="50098" y="50101"/>
                </a:lnTo>
                <a:lnTo>
                  <a:pt x="23352" y="84723"/>
                </a:lnTo>
                <a:lnTo>
                  <a:pt x="6109" y="125588"/>
                </a:lnTo>
                <a:lnTo>
                  <a:pt x="0" y="171069"/>
                </a:lnTo>
                <a:lnTo>
                  <a:pt x="0" y="2124075"/>
                </a:lnTo>
                <a:lnTo>
                  <a:pt x="6109" y="2169555"/>
                </a:lnTo>
                <a:lnTo>
                  <a:pt x="23352" y="2210420"/>
                </a:lnTo>
                <a:lnTo>
                  <a:pt x="50098" y="2245042"/>
                </a:lnTo>
                <a:lnTo>
                  <a:pt x="84715" y="2271790"/>
                </a:lnTo>
                <a:lnTo>
                  <a:pt x="125574" y="2289033"/>
                </a:lnTo>
                <a:lnTo>
                  <a:pt x="171043" y="2295144"/>
                </a:lnTo>
                <a:lnTo>
                  <a:pt x="1819275" y="2295144"/>
                </a:lnTo>
                <a:lnTo>
                  <a:pt x="1864755" y="2289033"/>
                </a:lnTo>
                <a:lnTo>
                  <a:pt x="1905620" y="2271790"/>
                </a:lnTo>
                <a:lnTo>
                  <a:pt x="1940242" y="2245042"/>
                </a:lnTo>
                <a:lnTo>
                  <a:pt x="1966990" y="2210420"/>
                </a:lnTo>
                <a:lnTo>
                  <a:pt x="1984233" y="2169555"/>
                </a:lnTo>
                <a:lnTo>
                  <a:pt x="1990344" y="2124075"/>
                </a:lnTo>
                <a:lnTo>
                  <a:pt x="1990344" y="171069"/>
                </a:lnTo>
                <a:lnTo>
                  <a:pt x="1984233" y="125588"/>
                </a:lnTo>
                <a:lnTo>
                  <a:pt x="1966990" y="84723"/>
                </a:lnTo>
                <a:lnTo>
                  <a:pt x="1940242" y="50101"/>
                </a:lnTo>
                <a:lnTo>
                  <a:pt x="1905620" y="23353"/>
                </a:lnTo>
                <a:lnTo>
                  <a:pt x="1864755" y="6110"/>
                </a:lnTo>
                <a:lnTo>
                  <a:pt x="18192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" y="1905000"/>
            <a:ext cx="1990344" cy="2295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75560" y="4285486"/>
            <a:ext cx="1879091" cy="2497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0800" y="1828800"/>
            <a:ext cx="1849120" cy="2467610"/>
          </a:xfrm>
          <a:custGeom>
            <a:avLst/>
            <a:gdLst/>
            <a:ahLst/>
            <a:cxnLst/>
            <a:rect l="l" t="t" r="r" b="b"/>
            <a:pathLst>
              <a:path w="1849120" h="2467610">
                <a:moveTo>
                  <a:pt x="1689735" y="0"/>
                </a:moveTo>
                <a:lnTo>
                  <a:pt x="158876" y="0"/>
                </a:lnTo>
                <a:lnTo>
                  <a:pt x="108655" y="8098"/>
                </a:lnTo>
                <a:lnTo>
                  <a:pt x="65041" y="30650"/>
                </a:lnTo>
                <a:lnTo>
                  <a:pt x="30650" y="65041"/>
                </a:lnTo>
                <a:lnTo>
                  <a:pt x="8098" y="108655"/>
                </a:lnTo>
                <a:lnTo>
                  <a:pt x="0" y="158876"/>
                </a:lnTo>
                <a:lnTo>
                  <a:pt x="0" y="2308479"/>
                </a:lnTo>
                <a:lnTo>
                  <a:pt x="8098" y="2358700"/>
                </a:lnTo>
                <a:lnTo>
                  <a:pt x="30650" y="2402314"/>
                </a:lnTo>
                <a:lnTo>
                  <a:pt x="65041" y="2436705"/>
                </a:lnTo>
                <a:lnTo>
                  <a:pt x="108655" y="2459257"/>
                </a:lnTo>
                <a:lnTo>
                  <a:pt x="158876" y="2467356"/>
                </a:lnTo>
                <a:lnTo>
                  <a:pt x="1689735" y="2467356"/>
                </a:lnTo>
                <a:lnTo>
                  <a:pt x="1739956" y="2459257"/>
                </a:lnTo>
                <a:lnTo>
                  <a:pt x="1783570" y="2436705"/>
                </a:lnTo>
                <a:lnTo>
                  <a:pt x="1817961" y="2402314"/>
                </a:lnTo>
                <a:lnTo>
                  <a:pt x="1840513" y="2358700"/>
                </a:lnTo>
                <a:lnTo>
                  <a:pt x="1848612" y="2308479"/>
                </a:lnTo>
                <a:lnTo>
                  <a:pt x="1848612" y="158876"/>
                </a:lnTo>
                <a:lnTo>
                  <a:pt x="1840513" y="108655"/>
                </a:lnTo>
                <a:lnTo>
                  <a:pt x="1817961" y="65041"/>
                </a:lnTo>
                <a:lnTo>
                  <a:pt x="1783570" y="30650"/>
                </a:lnTo>
                <a:lnTo>
                  <a:pt x="1739956" y="8098"/>
                </a:lnTo>
                <a:lnTo>
                  <a:pt x="168973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90800" y="1828800"/>
            <a:ext cx="1848612" cy="24673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37759" y="3723132"/>
            <a:ext cx="2641091" cy="1783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53000" y="1981200"/>
            <a:ext cx="2611120" cy="1752600"/>
          </a:xfrm>
          <a:custGeom>
            <a:avLst/>
            <a:gdLst/>
            <a:ahLst/>
            <a:cxnLst/>
            <a:rect l="l" t="t" r="r" b="b"/>
            <a:pathLst>
              <a:path w="2611120" h="1752600">
                <a:moveTo>
                  <a:pt x="2459990" y="0"/>
                </a:moveTo>
                <a:lnTo>
                  <a:pt x="150622" y="0"/>
                </a:lnTo>
                <a:lnTo>
                  <a:pt x="103014" y="7678"/>
                </a:lnTo>
                <a:lnTo>
                  <a:pt x="61667" y="29061"/>
                </a:lnTo>
                <a:lnTo>
                  <a:pt x="29061" y="61667"/>
                </a:lnTo>
                <a:lnTo>
                  <a:pt x="7678" y="103014"/>
                </a:lnTo>
                <a:lnTo>
                  <a:pt x="0" y="150622"/>
                </a:lnTo>
                <a:lnTo>
                  <a:pt x="0" y="1601977"/>
                </a:lnTo>
                <a:lnTo>
                  <a:pt x="7678" y="1649585"/>
                </a:lnTo>
                <a:lnTo>
                  <a:pt x="29061" y="1690932"/>
                </a:lnTo>
                <a:lnTo>
                  <a:pt x="61667" y="1723538"/>
                </a:lnTo>
                <a:lnTo>
                  <a:pt x="103014" y="1744921"/>
                </a:lnTo>
                <a:lnTo>
                  <a:pt x="150622" y="1752600"/>
                </a:lnTo>
                <a:lnTo>
                  <a:pt x="2459990" y="1752600"/>
                </a:lnTo>
                <a:lnTo>
                  <a:pt x="2507597" y="1744921"/>
                </a:lnTo>
                <a:lnTo>
                  <a:pt x="2548944" y="1723538"/>
                </a:lnTo>
                <a:lnTo>
                  <a:pt x="2581550" y="1690932"/>
                </a:lnTo>
                <a:lnTo>
                  <a:pt x="2602933" y="1649585"/>
                </a:lnTo>
                <a:lnTo>
                  <a:pt x="2610611" y="1601977"/>
                </a:lnTo>
                <a:lnTo>
                  <a:pt x="2610611" y="150622"/>
                </a:lnTo>
                <a:lnTo>
                  <a:pt x="2602933" y="103014"/>
                </a:lnTo>
                <a:lnTo>
                  <a:pt x="2581550" y="61667"/>
                </a:lnTo>
                <a:lnTo>
                  <a:pt x="2548944" y="29061"/>
                </a:lnTo>
                <a:lnTo>
                  <a:pt x="2507597" y="7678"/>
                </a:lnTo>
                <a:lnTo>
                  <a:pt x="245999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53000" y="1981200"/>
            <a:ext cx="2610611" cy="1752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9559" y="6161530"/>
            <a:ext cx="3773424" cy="6964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" y="4800600"/>
            <a:ext cx="3743325" cy="1371600"/>
          </a:xfrm>
          <a:custGeom>
            <a:avLst/>
            <a:gdLst/>
            <a:ahLst/>
            <a:cxnLst/>
            <a:rect l="l" t="t" r="r" b="b"/>
            <a:pathLst>
              <a:path w="3743325" h="1371600">
                <a:moveTo>
                  <a:pt x="3625088" y="0"/>
                </a:moveTo>
                <a:lnTo>
                  <a:pt x="117881" y="0"/>
                </a:lnTo>
                <a:lnTo>
                  <a:pt x="71992" y="9270"/>
                </a:lnTo>
                <a:lnTo>
                  <a:pt x="34523" y="34543"/>
                </a:lnTo>
                <a:lnTo>
                  <a:pt x="9262" y="72008"/>
                </a:lnTo>
                <a:lnTo>
                  <a:pt x="0" y="117856"/>
                </a:lnTo>
                <a:lnTo>
                  <a:pt x="0" y="1253718"/>
                </a:lnTo>
                <a:lnTo>
                  <a:pt x="9262" y="1299601"/>
                </a:lnTo>
                <a:lnTo>
                  <a:pt x="34523" y="1337071"/>
                </a:lnTo>
                <a:lnTo>
                  <a:pt x="71992" y="1362335"/>
                </a:lnTo>
                <a:lnTo>
                  <a:pt x="117881" y="1371600"/>
                </a:lnTo>
                <a:lnTo>
                  <a:pt x="3625088" y="1371600"/>
                </a:lnTo>
                <a:lnTo>
                  <a:pt x="3670935" y="1362335"/>
                </a:lnTo>
                <a:lnTo>
                  <a:pt x="3708400" y="1337071"/>
                </a:lnTo>
                <a:lnTo>
                  <a:pt x="3733673" y="1299601"/>
                </a:lnTo>
                <a:lnTo>
                  <a:pt x="3742944" y="1253718"/>
                </a:lnTo>
                <a:lnTo>
                  <a:pt x="3742944" y="117856"/>
                </a:lnTo>
                <a:lnTo>
                  <a:pt x="3733673" y="72008"/>
                </a:lnTo>
                <a:lnTo>
                  <a:pt x="3708400" y="34543"/>
                </a:lnTo>
                <a:lnTo>
                  <a:pt x="3670935" y="9270"/>
                </a:lnTo>
                <a:lnTo>
                  <a:pt x="362508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4800600"/>
            <a:ext cx="3742944" cy="1371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37759" y="6257544"/>
            <a:ext cx="2602991" cy="6004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3000" y="4495800"/>
            <a:ext cx="2573020" cy="1772920"/>
          </a:xfrm>
          <a:custGeom>
            <a:avLst/>
            <a:gdLst/>
            <a:ahLst/>
            <a:cxnLst/>
            <a:rect l="l" t="t" r="r" b="b"/>
            <a:pathLst>
              <a:path w="2573020" h="1772920">
                <a:moveTo>
                  <a:pt x="2420239" y="0"/>
                </a:moveTo>
                <a:lnTo>
                  <a:pt x="152273" y="0"/>
                </a:lnTo>
                <a:lnTo>
                  <a:pt x="104152" y="7765"/>
                </a:lnTo>
                <a:lnTo>
                  <a:pt x="62352" y="29386"/>
                </a:lnTo>
                <a:lnTo>
                  <a:pt x="29386" y="62352"/>
                </a:lnTo>
                <a:lnTo>
                  <a:pt x="7765" y="104152"/>
                </a:lnTo>
                <a:lnTo>
                  <a:pt x="0" y="152273"/>
                </a:lnTo>
                <a:lnTo>
                  <a:pt x="0" y="1620088"/>
                </a:lnTo>
                <a:lnTo>
                  <a:pt x="7765" y="1668233"/>
                </a:lnTo>
                <a:lnTo>
                  <a:pt x="29386" y="1710048"/>
                </a:lnTo>
                <a:lnTo>
                  <a:pt x="62352" y="1743021"/>
                </a:lnTo>
                <a:lnTo>
                  <a:pt x="104152" y="1764646"/>
                </a:lnTo>
                <a:lnTo>
                  <a:pt x="152273" y="1772412"/>
                </a:lnTo>
                <a:lnTo>
                  <a:pt x="2420239" y="1772412"/>
                </a:lnTo>
                <a:lnTo>
                  <a:pt x="2468359" y="1764646"/>
                </a:lnTo>
                <a:lnTo>
                  <a:pt x="2510159" y="1743021"/>
                </a:lnTo>
                <a:lnTo>
                  <a:pt x="2543125" y="1710048"/>
                </a:lnTo>
                <a:lnTo>
                  <a:pt x="2564746" y="1668233"/>
                </a:lnTo>
                <a:lnTo>
                  <a:pt x="2572511" y="1620088"/>
                </a:lnTo>
                <a:lnTo>
                  <a:pt x="2572511" y="152273"/>
                </a:lnTo>
                <a:lnTo>
                  <a:pt x="2564746" y="104152"/>
                </a:lnTo>
                <a:lnTo>
                  <a:pt x="2543125" y="62352"/>
                </a:lnTo>
                <a:lnTo>
                  <a:pt x="2510159" y="29386"/>
                </a:lnTo>
                <a:lnTo>
                  <a:pt x="2468359" y="7765"/>
                </a:lnTo>
                <a:lnTo>
                  <a:pt x="242023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53000" y="4495800"/>
            <a:ext cx="2572511" cy="17724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83540" y="4274896"/>
            <a:ext cx="11906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latin typeface="Calibri"/>
                <a:cs typeface="Calibri"/>
              </a:rPr>
              <a:t>Church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51175" y="4274896"/>
            <a:ext cx="12255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9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em</a:t>
            </a:r>
            <a:r>
              <a:rPr sz="3200" spc="-10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le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66028" y="3970401"/>
            <a:ext cx="13773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Mosque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2044" y="6104635"/>
            <a:ext cx="15424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ami</a:t>
            </a:r>
            <a:r>
              <a:rPr sz="3200" spc="-10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89828" y="6104635"/>
            <a:ext cx="10756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libri"/>
                <a:cs typeface="Calibri"/>
              </a:rPr>
              <a:t>Shrine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9092" y="0"/>
            <a:ext cx="5260848" cy="1098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2594" y="12903"/>
            <a:ext cx="45593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Transport</a:t>
            </a:r>
            <a:r>
              <a:rPr spc="-90" dirty="0"/>
              <a:t> </a:t>
            </a:r>
            <a:r>
              <a:rPr dirty="0"/>
              <a:t>buildings:</a:t>
            </a:r>
          </a:p>
        </p:txBody>
      </p:sp>
      <p:sp>
        <p:nvSpPr>
          <p:cNvPr id="4" name="object 4"/>
          <p:cNvSpPr/>
          <p:nvPr/>
        </p:nvSpPr>
        <p:spPr>
          <a:xfrm>
            <a:off x="2214372" y="635508"/>
            <a:ext cx="4590287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7340" y="851661"/>
            <a:ext cx="81692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04" marR="5080" indent="-255904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Calibri"/>
                <a:cs typeface="Calibri"/>
              </a:rPr>
              <a:t>This </a:t>
            </a:r>
            <a:r>
              <a:rPr sz="2400" dirty="0">
                <a:latin typeface="Calibri"/>
                <a:cs typeface="Calibri"/>
              </a:rPr>
              <a:t>is a </a:t>
            </a:r>
            <a:r>
              <a:rPr sz="2400" spc="-10" dirty="0">
                <a:latin typeface="Calibri"/>
                <a:cs typeface="Calibri"/>
              </a:rPr>
              <a:t>structural </a:t>
            </a:r>
            <a:r>
              <a:rPr sz="2400" spc="-5" dirty="0">
                <a:latin typeface="Calibri"/>
                <a:cs typeface="Calibri"/>
              </a:rPr>
              <a:t>building </a:t>
            </a:r>
            <a:r>
              <a:rPr sz="2400" dirty="0">
                <a:latin typeface="Calibri"/>
                <a:cs typeface="Calibri"/>
              </a:rPr>
              <a:t>which </a:t>
            </a:r>
            <a:r>
              <a:rPr sz="2400" spc="-10" dirty="0">
                <a:latin typeface="Calibri"/>
                <a:cs typeface="Calibri"/>
              </a:rPr>
              <a:t>consists of </a:t>
            </a:r>
            <a:r>
              <a:rPr sz="2400" dirty="0">
                <a:latin typeface="Calibri"/>
                <a:cs typeface="Calibri"/>
              </a:rPr>
              <a:t>the means </a:t>
            </a:r>
            <a:r>
              <a:rPr sz="2400" spc="-5" dirty="0">
                <a:latin typeface="Calibri"/>
                <a:cs typeface="Calibri"/>
              </a:rPr>
              <a:t>of  equipment </a:t>
            </a:r>
            <a:r>
              <a:rPr sz="2400" dirty="0">
                <a:latin typeface="Calibri"/>
                <a:cs typeface="Calibri"/>
              </a:rPr>
              <a:t>necessary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movement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passengers or goods  </a:t>
            </a:r>
            <a:r>
              <a:rPr sz="2400" spc="-5" dirty="0">
                <a:latin typeface="Calibri"/>
                <a:cs typeface="Calibri"/>
              </a:rPr>
              <a:t>on </a:t>
            </a:r>
            <a:r>
              <a:rPr sz="2400" dirty="0">
                <a:latin typeface="Calibri"/>
                <a:cs typeface="Calibri"/>
              </a:rPr>
              <a:t>land, </a:t>
            </a:r>
            <a:r>
              <a:rPr sz="2400" spc="-50" dirty="0">
                <a:latin typeface="Calibri"/>
                <a:cs typeface="Calibri"/>
              </a:rPr>
              <a:t>water, </a:t>
            </a:r>
            <a:r>
              <a:rPr sz="2400" dirty="0">
                <a:latin typeface="Calibri"/>
                <a:cs typeface="Calibri"/>
              </a:rPr>
              <a:t>and air </a:t>
            </a:r>
            <a:r>
              <a:rPr sz="2400" spc="-25" dirty="0">
                <a:latin typeface="Calibri"/>
                <a:cs typeface="Calibri"/>
              </a:rPr>
              <a:t>ways.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" y="3637788"/>
            <a:ext cx="2907792" cy="1621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" y="2057400"/>
            <a:ext cx="2877820" cy="1591310"/>
          </a:xfrm>
          <a:custGeom>
            <a:avLst/>
            <a:gdLst/>
            <a:ahLst/>
            <a:cxnLst/>
            <a:rect l="l" t="t" r="r" b="b"/>
            <a:pathLst>
              <a:path w="2877820" h="1591310">
                <a:moveTo>
                  <a:pt x="2740533" y="0"/>
                </a:moveTo>
                <a:lnTo>
                  <a:pt x="136740" y="0"/>
                </a:lnTo>
                <a:lnTo>
                  <a:pt x="93517" y="6970"/>
                </a:lnTo>
                <a:lnTo>
                  <a:pt x="55980" y="26383"/>
                </a:lnTo>
                <a:lnTo>
                  <a:pt x="26381" y="55988"/>
                </a:lnTo>
                <a:lnTo>
                  <a:pt x="6970" y="93537"/>
                </a:lnTo>
                <a:lnTo>
                  <a:pt x="0" y="136778"/>
                </a:lnTo>
                <a:lnTo>
                  <a:pt x="0" y="1454277"/>
                </a:lnTo>
                <a:lnTo>
                  <a:pt x="6970" y="1497518"/>
                </a:lnTo>
                <a:lnTo>
                  <a:pt x="26381" y="1535067"/>
                </a:lnTo>
                <a:lnTo>
                  <a:pt x="55980" y="1564672"/>
                </a:lnTo>
                <a:lnTo>
                  <a:pt x="93517" y="1584085"/>
                </a:lnTo>
                <a:lnTo>
                  <a:pt x="136740" y="1591056"/>
                </a:lnTo>
                <a:lnTo>
                  <a:pt x="2740533" y="1591056"/>
                </a:lnTo>
                <a:lnTo>
                  <a:pt x="2783774" y="1584085"/>
                </a:lnTo>
                <a:lnTo>
                  <a:pt x="2821323" y="1564672"/>
                </a:lnTo>
                <a:lnTo>
                  <a:pt x="2850928" y="1535067"/>
                </a:lnTo>
                <a:lnTo>
                  <a:pt x="2870341" y="1497518"/>
                </a:lnTo>
                <a:lnTo>
                  <a:pt x="2877312" y="1454277"/>
                </a:lnTo>
                <a:lnTo>
                  <a:pt x="2877312" y="136778"/>
                </a:lnTo>
                <a:lnTo>
                  <a:pt x="2870341" y="93537"/>
                </a:lnTo>
                <a:lnTo>
                  <a:pt x="2850928" y="55988"/>
                </a:lnTo>
                <a:lnTo>
                  <a:pt x="2821323" y="26383"/>
                </a:lnTo>
                <a:lnTo>
                  <a:pt x="2783774" y="6970"/>
                </a:lnTo>
                <a:lnTo>
                  <a:pt x="274053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" y="2057400"/>
            <a:ext cx="2877312" cy="1591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61359" y="3732276"/>
            <a:ext cx="2735580" cy="1716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76600" y="2057400"/>
            <a:ext cx="2705100" cy="1685925"/>
          </a:xfrm>
          <a:custGeom>
            <a:avLst/>
            <a:gdLst/>
            <a:ahLst/>
            <a:cxnLst/>
            <a:rect l="l" t="t" r="r" b="b"/>
            <a:pathLst>
              <a:path w="2705100" h="1685925">
                <a:moveTo>
                  <a:pt x="2560192" y="0"/>
                </a:moveTo>
                <a:lnTo>
                  <a:pt x="144907" y="0"/>
                </a:lnTo>
                <a:lnTo>
                  <a:pt x="99112" y="7389"/>
                </a:lnTo>
                <a:lnTo>
                  <a:pt x="59335" y="27964"/>
                </a:lnTo>
                <a:lnTo>
                  <a:pt x="27964" y="59335"/>
                </a:lnTo>
                <a:lnTo>
                  <a:pt x="7389" y="99112"/>
                </a:lnTo>
                <a:lnTo>
                  <a:pt x="0" y="144907"/>
                </a:lnTo>
                <a:lnTo>
                  <a:pt x="0" y="1540637"/>
                </a:lnTo>
                <a:lnTo>
                  <a:pt x="7389" y="1586431"/>
                </a:lnTo>
                <a:lnTo>
                  <a:pt x="27964" y="1626208"/>
                </a:lnTo>
                <a:lnTo>
                  <a:pt x="59335" y="1657579"/>
                </a:lnTo>
                <a:lnTo>
                  <a:pt x="99112" y="1678154"/>
                </a:lnTo>
                <a:lnTo>
                  <a:pt x="144907" y="1685544"/>
                </a:lnTo>
                <a:lnTo>
                  <a:pt x="2560192" y="1685544"/>
                </a:lnTo>
                <a:lnTo>
                  <a:pt x="2605987" y="1678154"/>
                </a:lnTo>
                <a:lnTo>
                  <a:pt x="2645764" y="1657579"/>
                </a:lnTo>
                <a:lnTo>
                  <a:pt x="2677135" y="1626208"/>
                </a:lnTo>
                <a:lnTo>
                  <a:pt x="2697710" y="1586431"/>
                </a:lnTo>
                <a:lnTo>
                  <a:pt x="2705100" y="1540637"/>
                </a:lnTo>
                <a:lnTo>
                  <a:pt x="2705100" y="144907"/>
                </a:lnTo>
                <a:lnTo>
                  <a:pt x="2697710" y="99112"/>
                </a:lnTo>
                <a:lnTo>
                  <a:pt x="2677135" y="59335"/>
                </a:lnTo>
                <a:lnTo>
                  <a:pt x="2645764" y="27964"/>
                </a:lnTo>
                <a:lnTo>
                  <a:pt x="2605987" y="7389"/>
                </a:lnTo>
                <a:lnTo>
                  <a:pt x="256019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76600" y="2057400"/>
            <a:ext cx="2705100" cy="1685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56959" y="3864864"/>
            <a:ext cx="2650236" cy="1773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72200" y="2057400"/>
            <a:ext cx="2620010" cy="1743710"/>
          </a:xfrm>
          <a:custGeom>
            <a:avLst/>
            <a:gdLst/>
            <a:ahLst/>
            <a:cxnLst/>
            <a:rect l="l" t="t" r="r" b="b"/>
            <a:pathLst>
              <a:path w="2620009" h="1743710">
                <a:moveTo>
                  <a:pt x="2469896" y="0"/>
                </a:moveTo>
                <a:lnTo>
                  <a:pt x="149860" y="0"/>
                </a:lnTo>
                <a:lnTo>
                  <a:pt x="102477" y="7636"/>
                </a:lnTo>
                <a:lnTo>
                  <a:pt x="61337" y="28903"/>
                </a:lnTo>
                <a:lnTo>
                  <a:pt x="28903" y="61337"/>
                </a:lnTo>
                <a:lnTo>
                  <a:pt x="7636" y="102477"/>
                </a:lnTo>
                <a:lnTo>
                  <a:pt x="0" y="149860"/>
                </a:lnTo>
                <a:lnTo>
                  <a:pt x="0" y="1593595"/>
                </a:lnTo>
                <a:lnTo>
                  <a:pt x="7636" y="1640978"/>
                </a:lnTo>
                <a:lnTo>
                  <a:pt x="28903" y="1682118"/>
                </a:lnTo>
                <a:lnTo>
                  <a:pt x="61337" y="1714552"/>
                </a:lnTo>
                <a:lnTo>
                  <a:pt x="102477" y="1735819"/>
                </a:lnTo>
                <a:lnTo>
                  <a:pt x="149860" y="1743456"/>
                </a:lnTo>
                <a:lnTo>
                  <a:pt x="2469896" y="1743456"/>
                </a:lnTo>
                <a:lnTo>
                  <a:pt x="2517278" y="1735819"/>
                </a:lnTo>
                <a:lnTo>
                  <a:pt x="2558418" y="1714552"/>
                </a:lnTo>
                <a:lnTo>
                  <a:pt x="2590852" y="1682118"/>
                </a:lnTo>
                <a:lnTo>
                  <a:pt x="2612119" y="1640978"/>
                </a:lnTo>
                <a:lnTo>
                  <a:pt x="2619755" y="1593595"/>
                </a:lnTo>
                <a:lnTo>
                  <a:pt x="2619755" y="149860"/>
                </a:lnTo>
                <a:lnTo>
                  <a:pt x="2612119" y="102477"/>
                </a:lnTo>
                <a:lnTo>
                  <a:pt x="2590852" y="61337"/>
                </a:lnTo>
                <a:lnTo>
                  <a:pt x="2558418" y="28903"/>
                </a:lnTo>
                <a:lnTo>
                  <a:pt x="2517278" y="7636"/>
                </a:lnTo>
                <a:lnTo>
                  <a:pt x="246989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72200" y="2057400"/>
            <a:ext cx="2619755" cy="1743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63717" y="6135624"/>
            <a:ext cx="3412236" cy="7056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60929" y="4392168"/>
            <a:ext cx="3381755" cy="17434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64540" y="3741801"/>
            <a:ext cx="12960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Air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port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32175" y="3818001"/>
            <a:ext cx="25126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Calibri"/>
                <a:cs typeface="Calibri"/>
              </a:rPr>
              <a:t>Railway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station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28409" y="3894201"/>
            <a:ext cx="24377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Calibri"/>
                <a:cs typeface="Calibri"/>
              </a:rPr>
              <a:t>Parking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garage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69589" y="6212967"/>
            <a:ext cx="18453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Bus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station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291" y="0"/>
            <a:ext cx="7187183" cy="1098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6794" y="12903"/>
            <a:ext cx="64820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Power stations/power</a:t>
            </a:r>
            <a:r>
              <a:rPr spc="-114" dirty="0"/>
              <a:t> </a:t>
            </a:r>
            <a:r>
              <a:rPr dirty="0"/>
              <a:t>plants:</a:t>
            </a:r>
          </a:p>
        </p:txBody>
      </p:sp>
      <p:sp>
        <p:nvSpPr>
          <p:cNvPr id="4" name="object 4"/>
          <p:cNvSpPr/>
          <p:nvPr/>
        </p:nvSpPr>
        <p:spPr>
          <a:xfrm>
            <a:off x="1528572" y="635508"/>
            <a:ext cx="6516624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7340" y="851661"/>
            <a:ext cx="73355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marR="5080" indent="-20447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Calibri"/>
                <a:cs typeface="Calibri"/>
              </a:rPr>
              <a:t>These buildings serve </a:t>
            </a:r>
            <a:r>
              <a:rPr sz="2400" dirty="0">
                <a:latin typeface="Calibri"/>
                <a:cs typeface="Calibri"/>
              </a:rPr>
              <a:t>as the </a:t>
            </a:r>
            <a:r>
              <a:rPr sz="2400" spc="-5" dirty="0">
                <a:latin typeface="Calibri"/>
                <a:cs typeface="Calibri"/>
              </a:rPr>
              <a:t>industrial </a:t>
            </a:r>
            <a:r>
              <a:rPr sz="2400" spc="-10" dirty="0">
                <a:latin typeface="Calibri"/>
                <a:cs typeface="Calibri"/>
              </a:rPr>
              <a:t>facility </a:t>
            </a:r>
            <a:r>
              <a:rPr sz="2400" spc="-15" dirty="0">
                <a:latin typeface="Calibri"/>
                <a:cs typeface="Calibri"/>
              </a:rPr>
              <a:t>to generate  </a:t>
            </a:r>
            <a:r>
              <a:rPr sz="2400" dirty="0">
                <a:latin typeface="Calibri"/>
                <a:cs typeface="Calibri"/>
              </a:rPr>
              <a:t>electric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power.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9559" y="3646932"/>
            <a:ext cx="2650236" cy="1783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4800" y="1905000"/>
            <a:ext cx="2620010" cy="1752600"/>
          </a:xfrm>
          <a:custGeom>
            <a:avLst/>
            <a:gdLst/>
            <a:ahLst/>
            <a:cxnLst/>
            <a:rect l="l" t="t" r="r" b="b"/>
            <a:pathLst>
              <a:path w="2620010" h="1752600">
                <a:moveTo>
                  <a:pt x="2469134" y="0"/>
                </a:moveTo>
                <a:lnTo>
                  <a:pt x="150622" y="0"/>
                </a:lnTo>
                <a:lnTo>
                  <a:pt x="103014" y="7678"/>
                </a:lnTo>
                <a:lnTo>
                  <a:pt x="61667" y="29061"/>
                </a:lnTo>
                <a:lnTo>
                  <a:pt x="29061" y="61667"/>
                </a:lnTo>
                <a:lnTo>
                  <a:pt x="7678" y="103014"/>
                </a:lnTo>
                <a:lnTo>
                  <a:pt x="0" y="150622"/>
                </a:lnTo>
                <a:lnTo>
                  <a:pt x="0" y="1601977"/>
                </a:lnTo>
                <a:lnTo>
                  <a:pt x="7678" y="1649585"/>
                </a:lnTo>
                <a:lnTo>
                  <a:pt x="29061" y="1690932"/>
                </a:lnTo>
                <a:lnTo>
                  <a:pt x="61667" y="1723538"/>
                </a:lnTo>
                <a:lnTo>
                  <a:pt x="103014" y="1744921"/>
                </a:lnTo>
                <a:lnTo>
                  <a:pt x="150622" y="1752600"/>
                </a:lnTo>
                <a:lnTo>
                  <a:pt x="2469134" y="1752600"/>
                </a:lnTo>
                <a:lnTo>
                  <a:pt x="2516741" y="1744921"/>
                </a:lnTo>
                <a:lnTo>
                  <a:pt x="2558088" y="1723538"/>
                </a:lnTo>
                <a:lnTo>
                  <a:pt x="2590694" y="1690932"/>
                </a:lnTo>
                <a:lnTo>
                  <a:pt x="2612077" y="1649585"/>
                </a:lnTo>
                <a:lnTo>
                  <a:pt x="2619756" y="1601977"/>
                </a:lnTo>
                <a:lnTo>
                  <a:pt x="2619756" y="150622"/>
                </a:lnTo>
                <a:lnTo>
                  <a:pt x="2612077" y="103014"/>
                </a:lnTo>
                <a:lnTo>
                  <a:pt x="2590694" y="61667"/>
                </a:lnTo>
                <a:lnTo>
                  <a:pt x="2558088" y="29061"/>
                </a:lnTo>
                <a:lnTo>
                  <a:pt x="2516741" y="7678"/>
                </a:lnTo>
                <a:lnTo>
                  <a:pt x="246913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4800" y="1905000"/>
            <a:ext cx="2619756" cy="175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3540" y="3592448"/>
            <a:ext cx="183578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Geo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thermal  </a:t>
            </a:r>
            <a:r>
              <a:rPr sz="2800" spc="-15" dirty="0">
                <a:latin typeface="Calibri"/>
                <a:cs typeface="Calibri"/>
              </a:rPr>
              <a:t>power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plant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8960" y="3570732"/>
            <a:ext cx="2878836" cy="1630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24200" y="1981200"/>
            <a:ext cx="2848610" cy="1600200"/>
          </a:xfrm>
          <a:custGeom>
            <a:avLst/>
            <a:gdLst/>
            <a:ahLst/>
            <a:cxnLst/>
            <a:rect l="l" t="t" r="r" b="b"/>
            <a:pathLst>
              <a:path w="2848610" h="1600200">
                <a:moveTo>
                  <a:pt x="2710815" y="0"/>
                </a:moveTo>
                <a:lnTo>
                  <a:pt x="137540" y="0"/>
                </a:lnTo>
                <a:lnTo>
                  <a:pt x="94073" y="7013"/>
                </a:lnTo>
                <a:lnTo>
                  <a:pt x="56317" y="26541"/>
                </a:lnTo>
                <a:lnTo>
                  <a:pt x="26541" y="56317"/>
                </a:lnTo>
                <a:lnTo>
                  <a:pt x="7013" y="94073"/>
                </a:lnTo>
                <a:lnTo>
                  <a:pt x="0" y="137540"/>
                </a:lnTo>
                <a:lnTo>
                  <a:pt x="0" y="1462659"/>
                </a:lnTo>
                <a:lnTo>
                  <a:pt x="7013" y="1506126"/>
                </a:lnTo>
                <a:lnTo>
                  <a:pt x="26541" y="1543882"/>
                </a:lnTo>
                <a:lnTo>
                  <a:pt x="56317" y="1573658"/>
                </a:lnTo>
                <a:lnTo>
                  <a:pt x="94073" y="1593186"/>
                </a:lnTo>
                <a:lnTo>
                  <a:pt x="137540" y="1600200"/>
                </a:lnTo>
                <a:lnTo>
                  <a:pt x="2710815" y="1600200"/>
                </a:lnTo>
                <a:lnTo>
                  <a:pt x="2754282" y="1593186"/>
                </a:lnTo>
                <a:lnTo>
                  <a:pt x="2792038" y="1573658"/>
                </a:lnTo>
                <a:lnTo>
                  <a:pt x="2821814" y="1543882"/>
                </a:lnTo>
                <a:lnTo>
                  <a:pt x="2841342" y="1506126"/>
                </a:lnTo>
                <a:lnTo>
                  <a:pt x="2848355" y="1462659"/>
                </a:lnTo>
                <a:lnTo>
                  <a:pt x="2848355" y="137540"/>
                </a:lnTo>
                <a:lnTo>
                  <a:pt x="2841342" y="94073"/>
                </a:lnTo>
                <a:lnTo>
                  <a:pt x="2821814" y="56317"/>
                </a:lnTo>
                <a:lnTo>
                  <a:pt x="2792038" y="26541"/>
                </a:lnTo>
                <a:lnTo>
                  <a:pt x="2754282" y="7013"/>
                </a:lnTo>
                <a:lnTo>
                  <a:pt x="271081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24200" y="1981200"/>
            <a:ext cx="2848355" cy="1600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279775" y="3592448"/>
            <a:ext cx="24498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Fossil </a:t>
            </a:r>
            <a:r>
              <a:rPr sz="2800" spc="-10" dirty="0">
                <a:latin typeface="Calibri"/>
                <a:cs typeface="Calibri"/>
              </a:rPr>
              <a:t>fuel power  </a:t>
            </a:r>
            <a:r>
              <a:rPr sz="2800" spc="-15" dirty="0">
                <a:latin typeface="Calibri"/>
                <a:cs typeface="Calibri"/>
              </a:rPr>
              <a:t>plant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56959" y="3723132"/>
            <a:ext cx="2987040" cy="22402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72200" y="1524000"/>
            <a:ext cx="2971800" cy="2209800"/>
          </a:xfrm>
          <a:custGeom>
            <a:avLst/>
            <a:gdLst/>
            <a:ahLst/>
            <a:cxnLst/>
            <a:rect l="l" t="t" r="r" b="b"/>
            <a:pathLst>
              <a:path w="2971800" h="2209800">
                <a:moveTo>
                  <a:pt x="2781934" y="0"/>
                </a:moveTo>
                <a:lnTo>
                  <a:pt x="189864" y="0"/>
                </a:lnTo>
                <a:lnTo>
                  <a:pt x="139376" y="6779"/>
                </a:lnTo>
                <a:lnTo>
                  <a:pt x="94017" y="25912"/>
                </a:lnTo>
                <a:lnTo>
                  <a:pt x="55594" y="55594"/>
                </a:lnTo>
                <a:lnTo>
                  <a:pt x="25912" y="94017"/>
                </a:lnTo>
                <a:lnTo>
                  <a:pt x="6779" y="139376"/>
                </a:lnTo>
                <a:lnTo>
                  <a:pt x="0" y="189864"/>
                </a:lnTo>
                <a:lnTo>
                  <a:pt x="0" y="2019935"/>
                </a:lnTo>
                <a:lnTo>
                  <a:pt x="6779" y="2070423"/>
                </a:lnTo>
                <a:lnTo>
                  <a:pt x="25912" y="2115782"/>
                </a:lnTo>
                <a:lnTo>
                  <a:pt x="55594" y="2154205"/>
                </a:lnTo>
                <a:lnTo>
                  <a:pt x="94017" y="2183887"/>
                </a:lnTo>
                <a:lnTo>
                  <a:pt x="139376" y="2203020"/>
                </a:lnTo>
                <a:lnTo>
                  <a:pt x="189864" y="2209800"/>
                </a:lnTo>
                <a:lnTo>
                  <a:pt x="2781934" y="2209800"/>
                </a:lnTo>
                <a:lnTo>
                  <a:pt x="2832379" y="2203020"/>
                </a:lnTo>
                <a:lnTo>
                  <a:pt x="2877725" y="2183887"/>
                </a:lnTo>
                <a:lnTo>
                  <a:pt x="2916158" y="2154205"/>
                </a:lnTo>
                <a:lnTo>
                  <a:pt x="2945859" y="2115782"/>
                </a:lnTo>
                <a:lnTo>
                  <a:pt x="2965011" y="2070423"/>
                </a:lnTo>
                <a:lnTo>
                  <a:pt x="2971800" y="2019935"/>
                </a:lnTo>
                <a:lnTo>
                  <a:pt x="2971800" y="189864"/>
                </a:lnTo>
                <a:lnTo>
                  <a:pt x="2965011" y="139376"/>
                </a:lnTo>
                <a:lnTo>
                  <a:pt x="2945859" y="94017"/>
                </a:lnTo>
                <a:lnTo>
                  <a:pt x="2916158" y="55594"/>
                </a:lnTo>
                <a:lnTo>
                  <a:pt x="2877725" y="25912"/>
                </a:lnTo>
                <a:lnTo>
                  <a:pt x="2832379" y="6779"/>
                </a:lnTo>
                <a:lnTo>
                  <a:pt x="278193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72200" y="1524000"/>
            <a:ext cx="2971800" cy="2209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04609" y="3668648"/>
            <a:ext cx="21488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Nuclear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power  </a:t>
            </a:r>
            <a:r>
              <a:rPr lang="en-US" sz="2800" spc="-15" dirty="0" smtClean="0">
                <a:latin typeface="Calibri"/>
                <a:cs typeface="Calibri"/>
              </a:rPr>
              <a:t>  </a:t>
            </a:r>
            <a:r>
              <a:rPr sz="2800" spc="-15" dirty="0" smtClean="0">
                <a:latin typeface="Calibri"/>
                <a:cs typeface="Calibri"/>
              </a:rPr>
              <a:t>plant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89760" y="6228586"/>
            <a:ext cx="4602480" cy="629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05000" y="4419600"/>
            <a:ext cx="4572000" cy="1819910"/>
          </a:xfrm>
          <a:custGeom>
            <a:avLst/>
            <a:gdLst/>
            <a:ahLst/>
            <a:cxnLst/>
            <a:rect l="l" t="t" r="r" b="b"/>
            <a:pathLst>
              <a:path w="4572000" h="1819910">
                <a:moveTo>
                  <a:pt x="4415663" y="0"/>
                </a:moveTo>
                <a:lnTo>
                  <a:pt x="156337" y="0"/>
                </a:lnTo>
                <a:lnTo>
                  <a:pt x="106915" y="7968"/>
                </a:lnTo>
                <a:lnTo>
                  <a:pt x="63998" y="30158"/>
                </a:lnTo>
                <a:lnTo>
                  <a:pt x="30158" y="63998"/>
                </a:lnTo>
                <a:lnTo>
                  <a:pt x="7968" y="106915"/>
                </a:lnTo>
                <a:lnTo>
                  <a:pt x="0" y="156337"/>
                </a:lnTo>
                <a:lnTo>
                  <a:pt x="0" y="1663280"/>
                </a:lnTo>
                <a:lnTo>
                  <a:pt x="7968" y="1712706"/>
                </a:lnTo>
                <a:lnTo>
                  <a:pt x="30158" y="1755632"/>
                </a:lnTo>
                <a:lnTo>
                  <a:pt x="63998" y="1789483"/>
                </a:lnTo>
                <a:lnTo>
                  <a:pt x="106915" y="1811683"/>
                </a:lnTo>
                <a:lnTo>
                  <a:pt x="156337" y="1819656"/>
                </a:lnTo>
                <a:lnTo>
                  <a:pt x="4415663" y="1819656"/>
                </a:lnTo>
                <a:lnTo>
                  <a:pt x="4465084" y="1811683"/>
                </a:lnTo>
                <a:lnTo>
                  <a:pt x="4508001" y="1789483"/>
                </a:lnTo>
                <a:lnTo>
                  <a:pt x="4541841" y="1755632"/>
                </a:lnTo>
                <a:lnTo>
                  <a:pt x="4564031" y="1712706"/>
                </a:lnTo>
                <a:lnTo>
                  <a:pt x="4572000" y="1663280"/>
                </a:lnTo>
                <a:lnTo>
                  <a:pt x="4572000" y="156337"/>
                </a:lnTo>
                <a:lnTo>
                  <a:pt x="4564031" y="106915"/>
                </a:lnTo>
                <a:lnTo>
                  <a:pt x="4541841" y="63998"/>
                </a:lnTo>
                <a:lnTo>
                  <a:pt x="4508001" y="30158"/>
                </a:lnTo>
                <a:lnTo>
                  <a:pt x="4465084" y="7968"/>
                </a:lnTo>
                <a:lnTo>
                  <a:pt x="441566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05000" y="4419600"/>
            <a:ext cx="4572000" cy="18196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831594" y="6183884"/>
            <a:ext cx="4759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Renewable energy power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station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19"/>
            <a:ext cx="9144000" cy="6736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717" y="670051"/>
            <a:ext cx="7313894" cy="3878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7340" y="309117"/>
            <a:ext cx="7907020" cy="5396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 marR="5080" indent="-413384">
              <a:lnSpc>
                <a:spcPct val="100000"/>
              </a:lnSpc>
              <a:spcBef>
                <a:spcPts val="100"/>
              </a:spcBef>
              <a:buSzPct val="97222"/>
              <a:buFont typeface="Wingdings"/>
              <a:buChar char=""/>
              <a:tabLst>
                <a:tab pos="421640" algn="l"/>
              </a:tabLst>
            </a:pPr>
            <a:r>
              <a:rPr sz="3600" dirty="0">
                <a:solidFill>
                  <a:srgbClr val="001F5F"/>
                </a:solidFill>
                <a:latin typeface="Calibri"/>
                <a:cs typeface="Calibri"/>
              </a:rPr>
              <a:t>Based </a:t>
            </a:r>
            <a:r>
              <a:rPr sz="3600" spc="-5" dirty="0">
                <a:solidFill>
                  <a:srgbClr val="001F5F"/>
                </a:solidFill>
                <a:latin typeface="Calibri"/>
                <a:cs typeface="Calibri"/>
              </a:rPr>
              <a:t>on </a:t>
            </a:r>
            <a:r>
              <a:rPr sz="3600" spc="-10" dirty="0">
                <a:solidFill>
                  <a:srgbClr val="001F5F"/>
                </a:solidFill>
                <a:latin typeface="Calibri"/>
                <a:cs typeface="Calibri"/>
              </a:rPr>
              <a:t>the </a:t>
            </a:r>
            <a:r>
              <a:rPr sz="3600" dirty="0">
                <a:solidFill>
                  <a:srgbClr val="001F5F"/>
                </a:solidFill>
                <a:latin typeface="Calibri"/>
                <a:cs typeface="Calibri"/>
              </a:rPr>
              <a:t>type </a:t>
            </a:r>
            <a:r>
              <a:rPr sz="3600" spc="-5" dirty="0">
                <a:solidFill>
                  <a:srgbClr val="001F5F"/>
                </a:solidFill>
                <a:latin typeface="Calibri"/>
                <a:cs typeface="Calibri"/>
              </a:rPr>
              <a:t>of construction,  </a:t>
            </a:r>
            <a:r>
              <a:rPr sz="3600" dirty="0">
                <a:solidFill>
                  <a:srgbClr val="001F5F"/>
                </a:solidFill>
                <a:latin typeface="Calibri"/>
                <a:cs typeface="Calibri"/>
              </a:rPr>
              <a:t>buildings </a:t>
            </a:r>
            <a:r>
              <a:rPr sz="3600" spc="-15" dirty="0">
                <a:solidFill>
                  <a:srgbClr val="001F5F"/>
                </a:solidFill>
                <a:latin typeface="Calibri"/>
                <a:cs typeface="Calibri"/>
              </a:rPr>
              <a:t>are </a:t>
            </a:r>
            <a:r>
              <a:rPr sz="3600" dirty="0">
                <a:solidFill>
                  <a:srgbClr val="001F5F"/>
                </a:solidFill>
                <a:latin typeface="Calibri"/>
                <a:cs typeface="Calibri"/>
              </a:rPr>
              <a:t>classified </a:t>
            </a:r>
            <a:r>
              <a:rPr sz="3600" spc="-20" dirty="0">
                <a:solidFill>
                  <a:srgbClr val="001F5F"/>
                </a:solidFill>
                <a:latin typeface="Calibri"/>
                <a:cs typeface="Calibri"/>
              </a:rPr>
              <a:t>into </a:t>
            </a:r>
            <a:r>
              <a:rPr sz="3600" dirty="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36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001F5F"/>
                </a:solidFill>
                <a:latin typeface="Calibri"/>
                <a:cs typeface="Calibri"/>
              </a:rPr>
              <a:t>categories.</a:t>
            </a:r>
            <a:endParaRPr sz="3600">
              <a:latin typeface="Calibri"/>
              <a:cs typeface="Calibri"/>
            </a:endParaRPr>
          </a:p>
          <a:p>
            <a:pPr marL="622300" marR="1012825" lvl="1">
              <a:lnSpc>
                <a:spcPct val="200000"/>
              </a:lnSpc>
              <a:spcBef>
                <a:spcPts val="45"/>
              </a:spcBef>
              <a:buAutoNum type="arabicParenR"/>
              <a:tabLst>
                <a:tab pos="993140" algn="l"/>
              </a:tabLst>
            </a:pPr>
            <a:r>
              <a:rPr sz="2800" spc="-20" dirty="0">
                <a:latin typeface="Calibri"/>
                <a:cs typeface="Calibri"/>
              </a:rPr>
              <a:t>Fire resistive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35" dirty="0">
                <a:latin typeface="Calibri"/>
                <a:cs typeface="Calibri"/>
              </a:rPr>
              <a:t>(Type </a:t>
            </a:r>
            <a:r>
              <a:rPr sz="2800" spc="-5" dirty="0">
                <a:latin typeface="Calibri"/>
                <a:cs typeface="Calibri"/>
              </a:rPr>
              <a:t>1A , 1B)  </a:t>
            </a:r>
            <a:r>
              <a:rPr sz="2800" spc="-10" dirty="0">
                <a:latin typeface="Calibri"/>
                <a:cs typeface="Calibri"/>
              </a:rPr>
              <a:t>2)Non–Combustible Buildings </a:t>
            </a:r>
            <a:r>
              <a:rPr sz="2800" spc="-35" dirty="0">
                <a:latin typeface="Calibri"/>
                <a:cs typeface="Calibri"/>
              </a:rPr>
              <a:t>(Type </a:t>
            </a:r>
            <a:r>
              <a:rPr sz="2800" spc="5" dirty="0">
                <a:latin typeface="Calibri"/>
                <a:cs typeface="Calibri"/>
              </a:rPr>
              <a:t>2A, </a:t>
            </a:r>
            <a:r>
              <a:rPr sz="2800" spc="-5" dirty="0">
                <a:latin typeface="Calibri"/>
                <a:cs typeface="Calibri"/>
              </a:rPr>
              <a:t>2B)  </a:t>
            </a:r>
            <a:r>
              <a:rPr sz="2800" spc="-10" dirty="0">
                <a:latin typeface="Calibri"/>
                <a:cs typeface="Calibri"/>
              </a:rPr>
              <a:t>3)Ordinary Buildings </a:t>
            </a:r>
            <a:r>
              <a:rPr sz="2800" spc="-35" dirty="0">
                <a:latin typeface="Calibri"/>
                <a:cs typeface="Calibri"/>
              </a:rPr>
              <a:t>(Type </a:t>
            </a:r>
            <a:r>
              <a:rPr sz="2800" dirty="0">
                <a:latin typeface="Calibri"/>
                <a:cs typeface="Calibri"/>
              </a:rPr>
              <a:t>3A,</a:t>
            </a:r>
            <a:r>
              <a:rPr sz="2800" spc="1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3B)</a:t>
            </a:r>
            <a:endParaRPr sz="2800">
              <a:latin typeface="Calibri"/>
              <a:cs typeface="Calibri"/>
            </a:endParaRPr>
          </a:p>
          <a:p>
            <a:pPr marL="622300" marR="1627505">
              <a:lnSpc>
                <a:spcPts val="6720"/>
              </a:lnSpc>
              <a:spcBef>
                <a:spcPts val="785"/>
              </a:spcBef>
            </a:pPr>
            <a:r>
              <a:rPr sz="2800" spc="-10" dirty="0">
                <a:latin typeface="Calibri"/>
                <a:cs typeface="Calibri"/>
              </a:rPr>
              <a:t>4)Heavy </a:t>
            </a:r>
            <a:r>
              <a:rPr sz="2800" spc="-5" dirty="0">
                <a:latin typeface="Calibri"/>
                <a:cs typeface="Calibri"/>
              </a:rPr>
              <a:t>timber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30" dirty="0">
                <a:latin typeface="Calibri"/>
                <a:cs typeface="Calibri"/>
              </a:rPr>
              <a:t>(Type </a:t>
            </a:r>
            <a:r>
              <a:rPr sz="2800" spc="-5" dirty="0">
                <a:latin typeface="Calibri"/>
                <a:cs typeface="Calibri"/>
              </a:rPr>
              <a:t>4)  </a:t>
            </a:r>
            <a:r>
              <a:rPr sz="2800" spc="-25" dirty="0">
                <a:latin typeface="Calibri"/>
                <a:cs typeface="Calibri"/>
              </a:rPr>
              <a:t>5)Wood </a:t>
            </a:r>
            <a:r>
              <a:rPr sz="2800" spc="-15" dirty="0">
                <a:latin typeface="Calibri"/>
                <a:cs typeface="Calibri"/>
              </a:rPr>
              <a:t>framed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35" dirty="0">
                <a:latin typeface="Calibri"/>
                <a:cs typeface="Calibri"/>
              </a:rPr>
              <a:t>(Type </a:t>
            </a:r>
            <a:r>
              <a:rPr sz="2800" dirty="0">
                <a:latin typeface="Calibri"/>
                <a:cs typeface="Calibri"/>
              </a:rPr>
              <a:t>5A,</a:t>
            </a:r>
            <a:r>
              <a:rPr sz="2800" spc="1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5B)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28" y="86868"/>
            <a:ext cx="4434840" cy="1827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184150"/>
            <a:ext cx="338836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latin typeface="Bradley Hand ITC"/>
                <a:cs typeface="Bradley Hand ITC"/>
              </a:rPr>
              <a:t>Contents:</a:t>
            </a:r>
            <a:endParaRPr sz="6600">
              <a:latin typeface="Bradley Hand ITC"/>
              <a:cs typeface="Bradley Hand IT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6448" y="1085088"/>
            <a:ext cx="3429000" cy="108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2348" y="1531061"/>
            <a:ext cx="4549140" cy="295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7340" indent="-295275">
              <a:lnSpc>
                <a:spcPct val="100000"/>
              </a:lnSpc>
              <a:spcBef>
                <a:spcPts val="105"/>
              </a:spcBef>
              <a:buChar char="*"/>
              <a:tabLst>
                <a:tab pos="307975" algn="l"/>
              </a:tabLst>
            </a:pPr>
            <a:r>
              <a:rPr sz="3200" spc="-5" dirty="0">
                <a:latin typeface="Calibri"/>
                <a:cs typeface="Calibri"/>
              </a:rPr>
              <a:t>Building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structure.</a:t>
            </a:r>
            <a:endParaRPr sz="3200">
              <a:latin typeface="Calibri"/>
              <a:cs typeface="Calibri"/>
            </a:endParaRPr>
          </a:p>
          <a:p>
            <a:pPr marL="306705" indent="-294640">
              <a:lnSpc>
                <a:spcPct val="100000"/>
              </a:lnSpc>
              <a:spcBef>
                <a:spcPts val="5"/>
              </a:spcBef>
              <a:buChar char="*"/>
              <a:tabLst>
                <a:tab pos="307340" algn="l"/>
              </a:tabLst>
            </a:pPr>
            <a:r>
              <a:rPr sz="3200" dirty="0">
                <a:latin typeface="Calibri"/>
                <a:cs typeface="Calibri"/>
              </a:rPr>
              <a:t>Non </a:t>
            </a:r>
            <a:r>
              <a:rPr sz="3200" spc="-5" dirty="0">
                <a:latin typeface="Calibri"/>
                <a:cs typeface="Calibri"/>
              </a:rPr>
              <a:t>building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structure.</a:t>
            </a:r>
            <a:endParaRPr sz="3200">
              <a:latin typeface="Calibri"/>
              <a:cs typeface="Calibri"/>
            </a:endParaRPr>
          </a:p>
          <a:p>
            <a:pPr marL="306705" indent="-294640">
              <a:lnSpc>
                <a:spcPct val="100000"/>
              </a:lnSpc>
              <a:buChar char="*"/>
              <a:tabLst>
                <a:tab pos="307340" algn="l"/>
              </a:tabLst>
            </a:pPr>
            <a:r>
              <a:rPr sz="3200" spc="-5" dirty="0">
                <a:latin typeface="Calibri"/>
                <a:cs typeface="Calibri"/>
              </a:rPr>
              <a:t>classification of buildings;</a:t>
            </a:r>
            <a:endParaRPr sz="3200">
              <a:latin typeface="Calibri"/>
              <a:cs typeface="Calibri"/>
            </a:endParaRPr>
          </a:p>
          <a:p>
            <a:pPr marL="657225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-&gt; Based on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occupancy.</a:t>
            </a:r>
            <a:endParaRPr sz="3200">
              <a:latin typeface="Calibri"/>
              <a:cs typeface="Calibri"/>
            </a:endParaRPr>
          </a:p>
          <a:p>
            <a:pPr marL="1117600" marR="693420" indent="-460375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-&gt; </a:t>
            </a:r>
            <a:r>
              <a:rPr sz="3200" spc="-5" dirty="0">
                <a:latin typeface="Calibri"/>
                <a:cs typeface="Calibri"/>
              </a:rPr>
              <a:t>Based on </a:t>
            </a:r>
            <a:r>
              <a:rPr sz="3200" dirty="0">
                <a:latin typeface="Calibri"/>
                <a:cs typeface="Calibri"/>
              </a:rPr>
              <a:t>type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  construction.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876" y="868680"/>
            <a:ext cx="8548116" cy="113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457200"/>
            <a:ext cx="7886700" cy="707390"/>
          </a:xfrm>
          <a:custGeom>
            <a:avLst/>
            <a:gdLst/>
            <a:ahLst/>
            <a:cxnLst/>
            <a:rect l="l" t="t" r="r" b="b"/>
            <a:pathLst>
              <a:path w="7886700" h="707390">
                <a:moveTo>
                  <a:pt x="0" y="707136"/>
                </a:moveTo>
                <a:lnTo>
                  <a:pt x="7886700" y="707136"/>
                </a:lnTo>
                <a:lnTo>
                  <a:pt x="7886700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457200"/>
            <a:ext cx="7886700" cy="707390"/>
          </a:xfrm>
          <a:custGeom>
            <a:avLst/>
            <a:gdLst/>
            <a:ahLst/>
            <a:cxnLst/>
            <a:rect l="l" t="t" r="r" b="b"/>
            <a:pathLst>
              <a:path w="7886700" h="707390">
                <a:moveTo>
                  <a:pt x="0" y="707136"/>
                </a:moveTo>
                <a:lnTo>
                  <a:pt x="7886700" y="707136"/>
                </a:lnTo>
                <a:lnTo>
                  <a:pt x="7886700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ln w="9144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41375"/>
            <a:ext cx="8534400" cy="1121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9740" y="473710"/>
            <a:ext cx="78898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u="none" spc="-5" dirty="0">
                <a:solidFill>
                  <a:srgbClr val="C00000"/>
                </a:solidFill>
              </a:rPr>
              <a:t>Fire </a:t>
            </a:r>
            <a:r>
              <a:rPr sz="4000" u="none" dirty="0">
                <a:solidFill>
                  <a:srgbClr val="C00000"/>
                </a:solidFill>
              </a:rPr>
              <a:t>resistive buildings: </a:t>
            </a:r>
            <a:r>
              <a:rPr sz="4000" u="none" spc="-60" dirty="0">
                <a:solidFill>
                  <a:srgbClr val="C00000"/>
                </a:solidFill>
              </a:rPr>
              <a:t>(Type </a:t>
            </a:r>
            <a:r>
              <a:rPr sz="4000" u="none" spc="-5" dirty="0">
                <a:solidFill>
                  <a:srgbClr val="C00000"/>
                </a:solidFill>
              </a:rPr>
              <a:t>1A,</a:t>
            </a:r>
            <a:r>
              <a:rPr sz="4000" u="none" spc="-10" dirty="0">
                <a:solidFill>
                  <a:srgbClr val="C00000"/>
                </a:solidFill>
              </a:rPr>
              <a:t> </a:t>
            </a:r>
            <a:r>
              <a:rPr sz="4000" u="none" spc="-5" dirty="0">
                <a:solidFill>
                  <a:srgbClr val="C00000"/>
                </a:solidFill>
              </a:rPr>
              <a:t>1B)</a:t>
            </a:r>
            <a:endParaRPr sz="4000"/>
          </a:p>
        </p:txBody>
      </p:sp>
      <p:sp>
        <p:nvSpPr>
          <p:cNvPr id="8" name="object 8"/>
          <p:cNvSpPr/>
          <p:nvPr/>
        </p:nvSpPr>
        <p:spPr>
          <a:xfrm>
            <a:off x="463295" y="1039367"/>
            <a:ext cx="7924800" cy="79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2440" y="1060703"/>
            <a:ext cx="7870190" cy="0"/>
          </a:xfrm>
          <a:custGeom>
            <a:avLst/>
            <a:gdLst/>
            <a:ahLst/>
            <a:cxnLst/>
            <a:rect l="l" t="t" r="r" b="b"/>
            <a:pathLst>
              <a:path w="7870190">
                <a:moveTo>
                  <a:pt x="0" y="0"/>
                </a:moveTo>
                <a:lnTo>
                  <a:pt x="7869935" y="0"/>
                </a:lnTo>
              </a:path>
            </a:pathLst>
          </a:custGeom>
          <a:ln w="2438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9740" y="1534109"/>
            <a:ext cx="8101965" cy="38491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8315" marR="5080" indent="-323850" algn="just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"/>
              <a:tabLst>
                <a:tab pos="445134" algn="l"/>
              </a:tabLst>
            </a:pPr>
            <a:r>
              <a:rPr sz="2800" spc="-5" dirty="0">
                <a:latin typeface="Calibri"/>
                <a:cs typeface="Calibri"/>
              </a:rPr>
              <a:t>These </a:t>
            </a:r>
            <a:r>
              <a:rPr sz="2800" spc="-10" dirty="0">
                <a:latin typeface="Calibri"/>
                <a:cs typeface="Calibri"/>
              </a:rPr>
              <a:t>type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15" dirty="0">
                <a:latin typeface="Calibri"/>
                <a:cs typeface="Calibri"/>
              </a:rPr>
              <a:t>are generally </a:t>
            </a:r>
            <a:r>
              <a:rPr sz="2800" spc="-5" dirty="0">
                <a:latin typeface="Calibri"/>
                <a:cs typeface="Calibri"/>
              </a:rPr>
              <a:t>high </a:t>
            </a:r>
            <a:r>
              <a:rPr sz="2800" spc="-15" dirty="0">
                <a:latin typeface="Calibri"/>
                <a:cs typeface="Calibri"/>
              </a:rPr>
              <a:t>raised,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20" dirty="0" smtClean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usually </a:t>
            </a:r>
            <a:r>
              <a:rPr sz="2800" spc="-5" dirty="0" smtClean="0">
                <a:solidFill>
                  <a:srgbClr val="FF0000"/>
                </a:solidFill>
                <a:latin typeface="Calibri"/>
                <a:cs typeface="Calibri"/>
              </a:rPr>
              <a:t>than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75  </a:t>
            </a:r>
            <a:r>
              <a:rPr sz="2800" spc="-25" dirty="0">
                <a:solidFill>
                  <a:srgbClr val="FF0000"/>
                </a:solidFill>
                <a:latin typeface="Calibri"/>
                <a:cs typeface="Calibri"/>
              </a:rPr>
              <a:t>feet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tall.</a:t>
            </a:r>
            <a:endParaRPr sz="2800" dirty="0">
              <a:latin typeface="Calibri"/>
              <a:cs typeface="Calibri"/>
            </a:endParaRPr>
          </a:p>
          <a:p>
            <a:pPr marL="292735" marR="70485" indent="-292735">
              <a:lnSpc>
                <a:spcPct val="100000"/>
              </a:lnSpc>
              <a:spcBef>
                <a:spcPts val="1925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spc="-5" dirty="0">
                <a:latin typeface="Calibri"/>
                <a:cs typeface="Calibri"/>
              </a:rPr>
              <a:t>They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constructed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solidFill>
                  <a:srgbClr val="6F2F9F"/>
                </a:solidFill>
                <a:latin typeface="Calibri"/>
                <a:cs typeface="Calibri"/>
              </a:rPr>
              <a:t>concrete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solidFill>
                  <a:srgbClr val="6F2F9F"/>
                </a:solidFill>
                <a:latin typeface="Calibri"/>
                <a:cs typeface="Calibri"/>
              </a:rPr>
              <a:t>protected steel</a:t>
            </a:r>
            <a:r>
              <a:rPr sz="2800" spc="-15" dirty="0">
                <a:latin typeface="Calibri"/>
                <a:cs typeface="Calibri"/>
              </a:rPr>
              <a:t>,  (coated </a:t>
            </a:r>
            <a:r>
              <a:rPr sz="2800" dirty="0">
                <a:latin typeface="Calibri"/>
                <a:cs typeface="Calibri"/>
              </a:rPr>
              <a:t>with </a:t>
            </a:r>
            <a:r>
              <a:rPr sz="2800" spc="-15" dirty="0">
                <a:latin typeface="Calibri"/>
                <a:cs typeface="Calibri"/>
              </a:rPr>
              <a:t>fire </a:t>
            </a:r>
            <a:r>
              <a:rPr sz="2800" spc="-20" dirty="0">
                <a:latin typeface="Calibri"/>
                <a:cs typeface="Calibri"/>
              </a:rPr>
              <a:t>resistant </a:t>
            </a:r>
            <a:r>
              <a:rPr sz="2800" spc="-10" dirty="0">
                <a:latin typeface="Calibri"/>
                <a:cs typeface="Calibri"/>
              </a:rPr>
              <a:t>material) </a:t>
            </a:r>
            <a:r>
              <a:rPr sz="2800" spc="-5" dirty="0">
                <a:latin typeface="Calibri"/>
                <a:cs typeface="Calibri"/>
              </a:rPr>
              <a:t>which </a:t>
            </a:r>
            <a:r>
              <a:rPr sz="2800" spc="-15" dirty="0">
                <a:latin typeface="Calibri"/>
                <a:cs typeface="Calibri"/>
              </a:rPr>
              <a:t>are  </a:t>
            </a:r>
            <a:r>
              <a:rPr sz="2800" spc="-10" dirty="0">
                <a:latin typeface="Calibri"/>
                <a:cs typeface="Calibri"/>
              </a:rPr>
              <a:t>designed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hold</a:t>
            </a:r>
            <a:r>
              <a:rPr sz="2800" spc="8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fire.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"/>
            </a:pPr>
            <a:endParaRPr sz="3750" dirty="0">
              <a:latin typeface="Times New Roman"/>
              <a:cs typeface="Times New Roman"/>
            </a:endParaRPr>
          </a:p>
          <a:p>
            <a:pPr marL="412115" marR="504825" lvl="1" indent="-323850">
              <a:lnSpc>
                <a:spcPct val="100000"/>
              </a:lnSpc>
              <a:spcBef>
                <a:spcPts val="5"/>
              </a:spcBef>
              <a:buSzPct val="96428"/>
              <a:buFont typeface="Wingdings"/>
              <a:buChar char=""/>
              <a:tabLst>
                <a:tab pos="368935" algn="l"/>
              </a:tabLst>
            </a:pPr>
            <a:r>
              <a:rPr sz="2800" spc="-10" dirty="0">
                <a:latin typeface="Calibri"/>
                <a:cs typeface="Calibri"/>
              </a:rPr>
              <a:t>This type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5" dirty="0">
                <a:latin typeface="Calibri"/>
                <a:cs typeface="Calibri"/>
              </a:rPr>
              <a:t>generally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residential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industrial</a:t>
            </a:r>
            <a:r>
              <a:rPr sz="28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buildings.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2438400"/>
            <a:ext cx="5646420" cy="646430"/>
          </a:xfrm>
          <a:custGeom>
            <a:avLst/>
            <a:gdLst/>
            <a:ahLst/>
            <a:cxnLst/>
            <a:rect l="l" t="t" r="r" b="b"/>
            <a:pathLst>
              <a:path w="5646420" h="646430">
                <a:moveTo>
                  <a:pt x="0" y="646176"/>
                </a:moveTo>
                <a:lnTo>
                  <a:pt x="5646420" y="646176"/>
                </a:lnTo>
                <a:lnTo>
                  <a:pt x="564642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 w="9144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095" y="2968751"/>
            <a:ext cx="3966972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7340" y="235407"/>
            <a:ext cx="8317865" cy="46865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0" marR="5080" indent="-368935">
              <a:lnSpc>
                <a:spcPct val="100000"/>
              </a:lnSpc>
              <a:spcBef>
                <a:spcPts val="105"/>
              </a:spcBef>
              <a:buSzPct val="96875"/>
              <a:buFont typeface="Wingdings"/>
              <a:buChar char=""/>
              <a:tabLst>
                <a:tab pos="376555" algn="l"/>
                <a:tab pos="3923665" algn="l"/>
              </a:tabLst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fire resistance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valid only </a:t>
            </a:r>
            <a:r>
              <a:rPr sz="3200" spc="-25" dirty="0">
                <a:latin typeface="Calibri"/>
                <a:cs typeface="Calibri"/>
              </a:rPr>
              <a:t>for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specific  time, depending up on </a:t>
            </a:r>
            <a:r>
              <a:rPr sz="3200" dirty="0">
                <a:latin typeface="Calibri"/>
                <a:cs typeface="Calibri"/>
              </a:rPr>
              <a:t>the type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construction. </a:t>
            </a:r>
            <a:r>
              <a:rPr lang="en-US" sz="3200" spc="-15" dirty="0">
                <a:latin typeface="Calibri"/>
                <a:cs typeface="Calibri"/>
              </a:rPr>
              <a:t>R</a:t>
            </a:r>
            <a:r>
              <a:rPr sz="3200" spc="-15" dirty="0" smtClean="0">
                <a:latin typeface="Calibri"/>
                <a:cs typeface="Calibri"/>
              </a:rPr>
              <a:t>esistive </a:t>
            </a:r>
            <a:r>
              <a:rPr sz="3200" spc="-5" dirty="0">
                <a:latin typeface="Calibri"/>
                <a:cs typeface="Calibri"/>
              </a:rPr>
              <a:t>time </a:t>
            </a:r>
            <a:r>
              <a:rPr sz="3200" spc="-30" dirty="0">
                <a:latin typeface="Calibri"/>
                <a:cs typeface="Calibri"/>
              </a:rPr>
              <a:t>for  </a:t>
            </a:r>
            <a:r>
              <a:rPr sz="3200" spc="-5" dirty="0">
                <a:latin typeface="Calibri"/>
                <a:cs typeface="Calibri"/>
              </a:rPr>
              <a:t>Industrial </a:t>
            </a:r>
            <a:r>
              <a:rPr sz="3200" spc="-5" dirty="0" smtClean="0">
                <a:latin typeface="Calibri"/>
                <a:cs typeface="Calibri"/>
              </a:rPr>
              <a:t>buildings</a:t>
            </a:r>
            <a:r>
              <a:rPr lang="en-US" sz="3200" spc="-5" dirty="0" smtClean="0">
                <a:latin typeface="Calibri"/>
                <a:cs typeface="Calibri"/>
              </a:rPr>
              <a:t> is</a:t>
            </a:r>
            <a:r>
              <a:rPr sz="3200" spc="-5" dirty="0" smtClean="0">
                <a:latin typeface="Calibri"/>
                <a:cs typeface="Calibri"/>
              </a:rPr>
              <a:t>.</a:t>
            </a:r>
            <a:endParaRPr sz="3200" dirty="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  <a:spcBef>
                <a:spcPts val="2150"/>
              </a:spcBef>
            </a:pPr>
            <a:r>
              <a:rPr sz="3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Industrial</a:t>
            </a:r>
            <a:r>
              <a:rPr sz="3600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6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buildings:</a:t>
            </a:r>
            <a:endParaRPr sz="3600" dirty="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1590"/>
              </a:spcBef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*3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Hr- Exterior</a:t>
            </a:r>
            <a:r>
              <a:rPr sz="28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Calibri"/>
                <a:cs typeface="Calibri"/>
              </a:rPr>
              <a:t>Walls.</a:t>
            </a:r>
            <a:endParaRPr sz="2800" dirty="0">
              <a:latin typeface="Calibri"/>
              <a:cs typeface="Calibri"/>
            </a:endParaRPr>
          </a:p>
          <a:p>
            <a:pPr marL="3175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*3 Hr-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Structural</a:t>
            </a:r>
            <a:r>
              <a:rPr sz="2800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Frame.</a:t>
            </a:r>
            <a:endParaRPr sz="2800" dirty="0">
              <a:latin typeface="Calibri"/>
              <a:cs typeface="Calibri"/>
            </a:endParaRPr>
          </a:p>
          <a:p>
            <a:pPr marL="478790" marR="5259705" indent="-161925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*2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Hr-Floor/Ceiling  </a:t>
            </a:r>
            <a:r>
              <a:rPr sz="2800" spc="-25" dirty="0">
                <a:solidFill>
                  <a:srgbClr val="FF0000"/>
                </a:solidFill>
                <a:latin typeface="Calibri"/>
                <a:cs typeface="Calibri"/>
              </a:rPr>
              <a:t>assembly.</a:t>
            </a:r>
            <a:endParaRPr sz="2800" dirty="0">
              <a:latin typeface="Calibri"/>
              <a:cs typeface="Calibri"/>
            </a:endParaRPr>
          </a:p>
          <a:p>
            <a:pPr marL="317500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*1 ½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Hr-Roof</a:t>
            </a:r>
            <a:r>
              <a:rPr sz="28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Protection.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381000"/>
            <a:ext cx="5908675" cy="646430"/>
          </a:xfrm>
          <a:custGeom>
            <a:avLst/>
            <a:gdLst/>
            <a:ahLst/>
            <a:cxnLst/>
            <a:rect l="l" t="t" r="r" b="b"/>
            <a:pathLst>
              <a:path w="5908675" h="646430">
                <a:moveTo>
                  <a:pt x="0" y="646176"/>
                </a:moveTo>
                <a:lnTo>
                  <a:pt x="5908548" y="646176"/>
                </a:lnTo>
                <a:lnTo>
                  <a:pt x="5908548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976" y="281940"/>
            <a:ext cx="4922520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740" y="402082"/>
            <a:ext cx="43459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Arial"/>
                <a:cs typeface="Arial"/>
              </a:rPr>
              <a:t>Residential</a:t>
            </a:r>
            <a:r>
              <a:rPr sz="3600" spc="-10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buildings: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3295" y="911352"/>
            <a:ext cx="4373880" cy="85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739" y="1229613"/>
            <a:ext cx="8785860" cy="4201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09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*2 Hr-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Exterior</a:t>
            </a:r>
            <a:r>
              <a:rPr sz="28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Calibri"/>
                <a:cs typeface="Calibri"/>
              </a:rPr>
              <a:t>Walls.</a:t>
            </a:r>
            <a:endParaRPr sz="2800">
              <a:latin typeface="Calibri"/>
              <a:cs typeface="Calibri"/>
            </a:endParaRPr>
          </a:p>
          <a:p>
            <a:pPr marL="850900">
              <a:lnSpc>
                <a:spcPct val="100000"/>
              </a:lnSpc>
              <a:tabLst>
                <a:tab pos="3324225" algn="l"/>
              </a:tabLst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*2</a:t>
            </a:r>
            <a:r>
              <a:rPr sz="28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Hr-Structural	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frame.</a:t>
            </a:r>
            <a:endParaRPr sz="2800">
              <a:latin typeface="Calibri"/>
              <a:cs typeface="Calibri"/>
            </a:endParaRPr>
          </a:p>
          <a:p>
            <a:pPr marL="1012190" marR="5181600" indent="-161925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*2 Hr-Ceiling/Floor 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Separation.</a:t>
            </a:r>
            <a:endParaRPr sz="2800">
              <a:latin typeface="Calibri"/>
              <a:cs typeface="Calibri"/>
            </a:endParaRPr>
          </a:p>
          <a:p>
            <a:pPr marL="1012190" marR="5255260" indent="-161925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*1</a:t>
            </a:r>
            <a:r>
              <a:rPr sz="2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Hr-Ceiling/Roof  </a:t>
            </a:r>
            <a:r>
              <a:rPr sz="2800" spc="-25" dirty="0">
                <a:solidFill>
                  <a:srgbClr val="FF0000"/>
                </a:solidFill>
                <a:latin typeface="Calibri"/>
                <a:cs typeface="Calibri"/>
              </a:rPr>
              <a:t>assembly.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>
              <a:latin typeface="Times New Roman"/>
              <a:cs typeface="Times New Roman"/>
            </a:endParaRPr>
          </a:p>
          <a:p>
            <a:pPr marL="173990" marR="5080" indent="-161925">
              <a:lnSpc>
                <a:spcPct val="100000"/>
              </a:lnSpc>
              <a:buSzPct val="96428"/>
              <a:buFont typeface="Wingdings"/>
              <a:buChar char=""/>
              <a:tabLst>
                <a:tab pos="175895" algn="l"/>
                <a:tab pos="3114675" algn="l"/>
              </a:tabLst>
            </a:pPr>
            <a:r>
              <a:rPr sz="2800" spc="-5" dirty="0">
                <a:latin typeface="Calibri"/>
                <a:cs typeface="Calibri"/>
              </a:rPr>
              <a:t>It means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15" dirty="0">
                <a:latin typeface="Calibri"/>
                <a:cs typeface="Calibri"/>
              </a:rPr>
              <a:t>according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time </a:t>
            </a:r>
            <a:r>
              <a:rPr sz="2800" spc="-10" dirty="0">
                <a:latin typeface="Calibri"/>
                <a:cs typeface="Calibri"/>
              </a:rPr>
              <a:t>given above,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0" dirty="0">
                <a:latin typeface="Calibri"/>
                <a:cs typeface="Calibri"/>
              </a:rPr>
              <a:t>building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resistant	towards </a:t>
            </a:r>
            <a:r>
              <a:rPr sz="2800" spc="-15" dirty="0">
                <a:latin typeface="Calibri"/>
                <a:cs typeface="Calibri"/>
              </a:rPr>
              <a:t>fire,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after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specified  </a:t>
            </a:r>
            <a:r>
              <a:rPr sz="2800" spc="-5" dirty="0">
                <a:latin typeface="Calibri"/>
                <a:cs typeface="Calibri"/>
              </a:rPr>
              <a:t>time it </a:t>
            </a:r>
            <a:r>
              <a:rPr sz="2800" spc="-15" dirty="0">
                <a:latin typeface="Calibri"/>
                <a:cs typeface="Calibri"/>
              </a:rPr>
              <a:t>must </a:t>
            </a:r>
            <a:r>
              <a:rPr sz="2800" spc="-5" dirty="0">
                <a:latin typeface="Calibri"/>
                <a:cs typeface="Calibri"/>
              </a:rPr>
              <a:t>be </a:t>
            </a:r>
            <a:r>
              <a:rPr sz="2800" spc="-10" dirty="0">
                <a:latin typeface="Calibri"/>
                <a:cs typeface="Calibri"/>
              </a:rPr>
              <a:t>super viewed </a:t>
            </a:r>
            <a:r>
              <a:rPr sz="2800" spc="-15" dirty="0">
                <a:latin typeface="Calibri"/>
                <a:cs typeface="Calibri"/>
              </a:rPr>
              <a:t>by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fire control</a:t>
            </a:r>
            <a:r>
              <a:rPr sz="2800" spc="18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authorities.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73" y="868680"/>
            <a:ext cx="9101326" cy="113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795" y="457200"/>
            <a:ext cx="8871585" cy="707390"/>
          </a:xfrm>
          <a:custGeom>
            <a:avLst/>
            <a:gdLst/>
            <a:ahLst/>
            <a:cxnLst/>
            <a:rect l="l" t="t" r="r" b="b"/>
            <a:pathLst>
              <a:path w="8871585" h="707390">
                <a:moveTo>
                  <a:pt x="0" y="707136"/>
                </a:moveTo>
                <a:lnTo>
                  <a:pt x="8871204" y="707136"/>
                </a:lnTo>
                <a:lnTo>
                  <a:pt x="8871204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95" y="457200"/>
            <a:ext cx="8871585" cy="707390"/>
          </a:xfrm>
          <a:custGeom>
            <a:avLst/>
            <a:gdLst/>
            <a:ahLst/>
            <a:cxnLst/>
            <a:rect l="l" t="t" r="r" b="b"/>
            <a:pathLst>
              <a:path w="8871585" h="707390">
                <a:moveTo>
                  <a:pt x="0" y="707136"/>
                </a:moveTo>
                <a:lnTo>
                  <a:pt x="8871204" y="707136"/>
                </a:lnTo>
                <a:lnTo>
                  <a:pt x="8871204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ln w="9144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568" y="1039367"/>
            <a:ext cx="8790432" cy="79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767" y="341375"/>
            <a:ext cx="1539240" cy="1121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3544" y="341375"/>
            <a:ext cx="833628" cy="1121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0724" y="341375"/>
            <a:ext cx="7923276" cy="11216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1536" y="473710"/>
            <a:ext cx="87776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Non- </a:t>
            </a:r>
            <a:r>
              <a:rPr sz="4000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combustible buildings:( </a:t>
            </a:r>
            <a:r>
              <a:rPr sz="4000" u="heavy" spc="-7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Type</a:t>
            </a:r>
            <a:r>
              <a:rPr sz="4000" u="heavy" spc="-1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sz="4000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2A,2B)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78739" y="2068194"/>
            <a:ext cx="8414385" cy="35413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marR="678180" indent="-29591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295910" algn="l"/>
                <a:tab pos="1848485" algn="l"/>
                <a:tab pos="4065904" algn="l"/>
              </a:tabLst>
            </a:pPr>
            <a:r>
              <a:rPr sz="2800" spc="-10" dirty="0">
                <a:latin typeface="Calibri"/>
                <a:cs typeface="Calibri"/>
              </a:rPr>
              <a:t>These buildings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5" dirty="0">
                <a:latin typeface="Calibri"/>
                <a:cs typeface="Calibri"/>
              </a:rPr>
              <a:t>generally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new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remodels	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commercial	</a:t>
            </a:r>
            <a:r>
              <a:rPr sz="2800" spc="-10" dirty="0">
                <a:latin typeface="Calibri"/>
                <a:cs typeface="Calibri"/>
              </a:rPr>
              <a:t>structures.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2800" dirty="0">
              <a:latin typeface="Times New Roman"/>
              <a:cs typeface="Times New Roman"/>
            </a:endParaRPr>
          </a:p>
          <a:p>
            <a:pPr marL="295910" marR="5080" indent="-295910">
              <a:lnSpc>
                <a:spcPct val="100000"/>
              </a:lnSpc>
              <a:spcBef>
                <a:spcPts val="2060"/>
              </a:spcBef>
              <a:buSzPct val="96428"/>
              <a:buFont typeface="Wingdings"/>
              <a:buChar char=""/>
              <a:tabLst>
                <a:tab pos="295910" algn="l"/>
                <a:tab pos="5466715" algn="l"/>
              </a:tabLst>
            </a:pPr>
            <a:r>
              <a:rPr sz="2800" spc="-10" dirty="0">
                <a:latin typeface="Calibri"/>
                <a:cs typeface="Calibri"/>
              </a:rPr>
              <a:t>The walls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5" dirty="0">
                <a:latin typeface="Calibri"/>
                <a:cs typeface="Calibri"/>
              </a:rPr>
              <a:t>roofs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5" dirty="0">
                <a:latin typeface="Calibri"/>
                <a:cs typeface="Calibri"/>
              </a:rPr>
              <a:t>constructed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non- </a:t>
            </a:r>
            <a:r>
              <a:rPr sz="2800" spc="-15" dirty="0">
                <a:latin typeface="Calibri"/>
                <a:cs typeface="Calibri"/>
              </a:rPr>
              <a:t>combustible  </a:t>
            </a:r>
            <a:r>
              <a:rPr sz="2800" spc="-10" dirty="0" smtClean="0">
                <a:latin typeface="Calibri"/>
                <a:cs typeface="Calibri"/>
              </a:rPr>
              <a:t>materials.</a:t>
            </a:r>
            <a:r>
              <a:rPr lang="en-US" sz="2800" spc="-10" dirty="0" smtClean="0">
                <a:latin typeface="Calibri"/>
                <a:cs typeface="Calibri"/>
              </a:rPr>
              <a:t>(</a:t>
            </a:r>
            <a:r>
              <a:rPr sz="2800" spc="-10" dirty="0" smtClean="0">
                <a:latin typeface="Calibri"/>
                <a:cs typeface="Calibri"/>
              </a:rPr>
              <a:t>i.e</a:t>
            </a:r>
            <a:r>
              <a:rPr sz="2800" spc="-10" dirty="0">
                <a:latin typeface="Calibri"/>
                <a:cs typeface="Calibri"/>
              </a:rPr>
              <a:t>. </a:t>
            </a:r>
            <a:r>
              <a:rPr sz="2800" spc="-15" dirty="0">
                <a:latin typeface="Calibri"/>
                <a:cs typeface="Calibri"/>
              </a:rPr>
              <a:t>walls </a:t>
            </a:r>
            <a:r>
              <a:rPr sz="2800" spc="-20" dirty="0">
                <a:latin typeface="Calibri"/>
                <a:cs typeface="Calibri"/>
              </a:rPr>
              <a:t>are</a:t>
            </a:r>
            <a:r>
              <a:rPr sz="2800" spc="120" dirty="0"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6FC0"/>
                </a:solidFill>
                <a:latin typeface="Calibri"/>
                <a:cs typeface="Calibri"/>
              </a:rPr>
              <a:t>rein</a:t>
            </a:r>
            <a:r>
              <a:rPr sz="2800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spc="-25" dirty="0" smtClean="0">
                <a:solidFill>
                  <a:srgbClr val="006FC0"/>
                </a:solidFill>
                <a:latin typeface="Calibri"/>
                <a:cs typeface="Calibri"/>
              </a:rPr>
              <a:t>forced</a:t>
            </a:r>
            <a:r>
              <a:rPr lang="en-US" sz="2800" spc="-25" dirty="0" smtClean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spc="-5" dirty="0" smtClean="0">
                <a:solidFill>
                  <a:srgbClr val="006FC0"/>
                </a:solidFill>
                <a:latin typeface="Calibri"/>
                <a:cs typeface="Calibri"/>
              </a:rPr>
              <a:t>masonry</a:t>
            </a:r>
            <a:r>
              <a:rPr lang="en-US" sz="2800" spc="-5" dirty="0" smtClean="0">
                <a:solidFill>
                  <a:srgbClr val="006FC0"/>
                </a:solidFill>
                <a:latin typeface="Calibri"/>
                <a:cs typeface="Calibri"/>
              </a:rPr>
              <a:t>)</a:t>
            </a:r>
            <a:r>
              <a:rPr sz="2800" spc="-5" dirty="0" smtClean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  <a:p>
            <a:pPr marL="295910" marR="890269" indent="-295910">
              <a:lnSpc>
                <a:spcPct val="100000"/>
              </a:lnSpc>
              <a:spcBef>
                <a:spcPts val="1925"/>
              </a:spcBef>
              <a:buSzPct val="96428"/>
              <a:buFont typeface="Wingdings"/>
              <a:buChar char=""/>
              <a:tabLst>
                <a:tab pos="295910" algn="l"/>
                <a:tab pos="3317875" algn="l"/>
              </a:tabLst>
            </a:pP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top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roofs	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20" dirty="0">
                <a:latin typeface="Calibri"/>
                <a:cs typeface="Calibri"/>
              </a:rPr>
              <a:t>covered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solidFill>
                  <a:srgbClr val="4F6128"/>
                </a:solidFill>
                <a:latin typeface="Calibri"/>
                <a:cs typeface="Calibri"/>
              </a:rPr>
              <a:t>light weight  </a:t>
            </a:r>
            <a:r>
              <a:rPr sz="2800" spc="-20" dirty="0">
                <a:solidFill>
                  <a:srgbClr val="4F6128"/>
                </a:solidFill>
                <a:latin typeface="Calibri"/>
                <a:cs typeface="Calibri"/>
              </a:rPr>
              <a:t>concrete</a:t>
            </a:r>
            <a:r>
              <a:rPr sz="2800" dirty="0">
                <a:solidFill>
                  <a:srgbClr val="4F6128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etc.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068" y="391668"/>
            <a:ext cx="8817864" cy="1208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457200"/>
            <a:ext cx="8686800" cy="1077595"/>
          </a:xfrm>
          <a:custGeom>
            <a:avLst/>
            <a:gdLst/>
            <a:ahLst/>
            <a:cxnLst/>
            <a:rect l="l" t="t" r="r" b="b"/>
            <a:pathLst>
              <a:path w="8686800" h="1077595">
                <a:moveTo>
                  <a:pt x="0" y="1077467"/>
                </a:moveTo>
                <a:lnTo>
                  <a:pt x="8686800" y="1077467"/>
                </a:lnTo>
                <a:lnTo>
                  <a:pt x="8686800" y="0"/>
                </a:lnTo>
                <a:lnTo>
                  <a:pt x="0" y="0"/>
                </a:lnTo>
                <a:lnTo>
                  <a:pt x="0" y="1077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0895" y="931163"/>
            <a:ext cx="8462772" cy="79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056" y="371856"/>
            <a:ext cx="3131820" cy="90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2427" y="371856"/>
            <a:ext cx="672084" cy="90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98064" y="371856"/>
            <a:ext cx="6330695" cy="902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56" y="859536"/>
            <a:ext cx="2273808" cy="902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7340" y="478282"/>
            <a:ext cx="844169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Protected </a:t>
            </a:r>
            <a:r>
              <a:rPr sz="3200" spc="-5" dirty="0">
                <a:latin typeface="Arial"/>
                <a:cs typeface="Arial"/>
              </a:rPr>
              <a:t>Non-combustible.(common 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school </a:t>
            </a:r>
            <a:r>
              <a:rPr sz="3200" u="none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buildings)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895" y="1418844"/>
            <a:ext cx="1786127" cy="792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9144000" cy="1077595"/>
          </a:xfrm>
          <a:custGeom>
            <a:avLst/>
            <a:gdLst/>
            <a:ahLst/>
            <a:cxnLst/>
            <a:rect l="l" t="t" r="r" b="b"/>
            <a:pathLst>
              <a:path w="9144000" h="1077595">
                <a:moveTo>
                  <a:pt x="0" y="1077468"/>
                </a:moveTo>
                <a:lnTo>
                  <a:pt x="9144000" y="1077468"/>
                </a:lnTo>
                <a:lnTo>
                  <a:pt x="9144000" y="0"/>
                </a:lnTo>
                <a:lnTo>
                  <a:pt x="0" y="0"/>
                </a:lnTo>
                <a:lnTo>
                  <a:pt x="0" y="107746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505200"/>
            <a:ext cx="9144000" cy="1077595"/>
          </a:xfrm>
          <a:custGeom>
            <a:avLst/>
            <a:gdLst/>
            <a:ahLst/>
            <a:cxnLst/>
            <a:rect l="l" t="t" r="r" b="b"/>
            <a:pathLst>
              <a:path w="9144000" h="1077595">
                <a:moveTo>
                  <a:pt x="0" y="1077468"/>
                </a:moveTo>
                <a:lnTo>
                  <a:pt x="9144000" y="1077468"/>
                </a:lnTo>
                <a:lnTo>
                  <a:pt x="9144000" y="0"/>
                </a:lnTo>
                <a:lnTo>
                  <a:pt x="0" y="0"/>
                </a:lnTo>
                <a:lnTo>
                  <a:pt x="0" y="107746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297" y="3979164"/>
            <a:ext cx="7647432" cy="79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419855"/>
            <a:ext cx="3442716" cy="9022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06267" y="3419855"/>
            <a:ext cx="672083" cy="90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1904" y="3419855"/>
            <a:ext cx="5044440" cy="9022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3907535"/>
            <a:ext cx="4411980" cy="9022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296" y="4466844"/>
            <a:ext cx="4085844" cy="792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1915794"/>
            <a:ext cx="7782559" cy="4277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*1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Hr-Exterior</a:t>
            </a:r>
            <a:r>
              <a:rPr sz="28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Calibri"/>
                <a:cs typeface="Calibri"/>
              </a:rPr>
              <a:t>Walls</a:t>
            </a:r>
            <a:endParaRPr sz="2800">
              <a:latin typeface="Calibri"/>
              <a:cs typeface="Calibri"/>
            </a:endParaRPr>
          </a:p>
          <a:p>
            <a:pPr marL="393700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*1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Hr-Structural</a:t>
            </a:r>
            <a:r>
              <a:rPr sz="2800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Calibri"/>
                <a:cs typeface="Calibri"/>
              </a:rPr>
              <a:t>Frame</a:t>
            </a:r>
            <a:endParaRPr sz="2800">
              <a:latin typeface="Calibri"/>
              <a:cs typeface="Calibri"/>
            </a:endParaRPr>
          </a:p>
          <a:p>
            <a:pPr marL="393700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*1 Hr-Floor/Ceiling/Roof</a:t>
            </a:r>
            <a:r>
              <a:rPr sz="2800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Protection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160655">
              <a:lnSpc>
                <a:spcPct val="100000"/>
              </a:lnSpc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Unprotected Non-combustible.(common</a:t>
            </a:r>
            <a:r>
              <a:rPr sz="3200" u="heavy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commercial</a:t>
            </a:r>
            <a:r>
              <a:rPr sz="3200" u="heavy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buildings):</a:t>
            </a:r>
            <a:endParaRPr sz="3200">
              <a:latin typeface="Arial"/>
              <a:cs typeface="Arial"/>
            </a:endParaRPr>
          </a:p>
          <a:p>
            <a:pPr marL="941069" marR="5080" indent="-243204">
              <a:lnSpc>
                <a:spcPct val="100000"/>
              </a:lnSpc>
              <a:spcBef>
                <a:spcPts val="3030"/>
              </a:spcBef>
              <a:buSzPct val="96428"/>
              <a:buFont typeface="Wingdings"/>
              <a:buChar char=""/>
              <a:tabLst>
                <a:tab pos="978535" algn="l"/>
              </a:tabLst>
            </a:pPr>
            <a:r>
              <a:rPr sz="2800" spc="-10" dirty="0">
                <a:solidFill>
                  <a:srgbClr val="006FC0"/>
                </a:solidFill>
                <a:latin typeface="Calibri"/>
                <a:cs typeface="Calibri"/>
              </a:rPr>
              <a:t>These Buildings </a:t>
            </a:r>
            <a:r>
              <a:rPr sz="2800" spc="-20" dirty="0">
                <a:solidFill>
                  <a:srgbClr val="006FC0"/>
                </a:solidFill>
                <a:latin typeface="Calibri"/>
                <a:cs typeface="Calibri"/>
              </a:rPr>
              <a:t>are </a:t>
            </a:r>
            <a:r>
              <a:rPr sz="2800" spc="-15" dirty="0">
                <a:solidFill>
                  <a:srgbClr val="006FC0"/>
                </a:solidFill>
                <a:latin typeface="Calibri"/>
                <a:cs typeface="Calibri"/>
              </a:rPr>
              <a:t>constructed </a:t>
            </a:r>
            <a:r>
              <a:rPr sz="2800" spc="-5" dirty="0">
                <a:solidFill>
                  <a:srgbClr val="006FC0"/>
                </a:solidFill>
                <a:latin typeface="Calibri"/>
                <a:cs typeface="Calibri"/>
              </a:rPr>
              <a:t>of </a:t>
            </a:r>
            <a:r>
              <a:rPr sz="2800" dirty="0">
                <a:solidFill>
                  <a:srgbClr val="006FC0"/>
                </a:solidFill>
                <a:latin typeface="Calibri"/>
                <a:cs typeface="Calibri"/>
              </a:rPr>
              <a:t>non-  </a:t>
            </a:r>
            <a:r>
              <a:rPr sz="2800" spc="-15" dirty="0">
                <a:solidFill>
                  <a:srgbClr val="006FC0"/>
                </a:solidFill>
                <a:latin typeface="Calibri"/>
                <a:cs typeface="Calibri"/>
              </a:rPr>
              <a:t>combustible </a:t>
            </a:r>
            <a:r>
              <a:rPr sz="2800" spc="-10" dirty="0">
                <a:solidFill>
                  <a:srgbClr val="006FC0"/>
                </a:solidFill>
                <a:latin typeface="Calibri"/>
                <a:cs typeface="Calibri"/>
              </a:rPr>
              <a:t>materials but </a:t>
            </a:r>
            <a:r>
              <a:rPr sz="2800" spc="-5" dirty="0">
                <a:solidFill>
                  <a:srgbClr val="006FC0"/>
                </a:solidFill>
                <a:latin typeface="Calibri"/>
                <a:cs typeface="Calibri"/>
              </a:rPr>
              <a:t>these </a:t>
            </a:r>
            <a:r>
              <a:rPr sz="2800" spc="-10" dirty="0">
                <a:solidFill>
                  <a:srgbClr val="006FC0"/>
                </a:solidFill>
                <a:latin typeface="Calibri"/>
                <a:cs typeface="Calibri"/>
              </a:rPr>
              <a:t>materials </a:t>
            </a:r>
            <a:r>
              <a:rPr sz="2800" spc="-25" dirty="0">
                <a:solidFill>
                  <a:srgbClr val="006FC0"/>
                </a:solidFill>
                <a:latin typeface="Calibri"/>
                <a:cs typeface="Calibri"/>
              </a:rPr>
              <a:t>have  </a:t>
            </a:r>
            <a:r>
              <a:rPr sz="2800" spc="-5" dirty="0">
                <a:solidFill>
                  <a:srgbClr val="006FC0"/>
                </a:solidFill>
                <a:latin typeface="Calibri"/>
                <a:cs typeface="Calibri"/>
              </a:rPr>
              <a:t>no </a:t>
            </a:r>
            <a:r>
              <a:rPr sz="2800" spc="-20" dirty="0">
                <a:solidFill>
                  <a:srgbClr val="006FC0"/>
                </a:solidFill>
                <a:latin typeface="Calibri"/>
                <a:cs typeface="Calibri"/>
              </a:rPr>
              <a:t>fire</a:t>
            </a:r>
            <a:r>
              <a:rPr sz="2800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6FC0"/>
                </a:solidFill>
                <a:latin typeface="Calibri"/>
                <a:cs typeface="Calibri"/>
              </a:rPr>
              <a:t>resistance.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5676" y="792480"/>
            <a:ext cx="7490459" cy="113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" y="381000"/>
            <a:ext cx="6960234" cy="707390"/>
          </a:xfrm>
          <a:custGeom>
            <a:avLst/>
            <a:gdLst/>
            <a:ahLst/>
            <a:cxnLst/>
            <a:rect l="l" t="t" r="r" b="b"/>
            <a:pathLst>
              <a:path w="6960234" h="707390">
                <a:moveTo>
                  <a:pt x="0" y="707136"/>
                </a:moveTo>
                <a:lnTo>
                  <a:pt x="6960108" y="707136"/>
                </a:lnTo>
                <a:lnTo>
                  <a:pt x="6960108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295" y="265175"/>
            <a:ext cx="7476744" cy="1121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6960234" cy="707390"/>
          </a:xfrm>
          <a:prstGeom prst="rect">
            <a:avLst/>
          </a:prstGeom>
          <a:ln w="9144">
            <a:solidFill>
              <a:srgbClr val="00AFEF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5"/>
              </a:spcBef>
            </a:pPr>
            <a:r>
              <a:rPr sz="4000" dirty="0"/>
              <a:t>Ordinary </a:t>
            </a:r>
            <a:r>
              <a:rPr sz="4000" spc="-20" dirty="0"/>
              <a:t>buildings:(Type</a:t>
            </a:r>
            <a:r>
              <a:rPr sz="4000" spc="-15" dirty="0"/>
              <a:t> </a:t>
            </a:r>
            <a:r>
              <a:rPr sz="4000" spc="-5" dirty="0"/>
              <a:t>3A,3B)</a:t>
            </a:r>
            <a:endParaRPr sz="4000"/>
          </a:p>
        </p:txBody>
      </p:sp>
      <p:sp>
        <p:nvSpPr>
          <p:cNvPr id="7" name="object 7"/>
          <p:cNvSpPr/>
          <p:nvPr/>
        </p:nvSpPr>
        <p:spPr>
          <a:xfrm>
            <a:off x="768095" y="963167"/>
            <a:ext cx="6867144" cy="79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1140" y="1457909"/>
            <a:ext cx="8117840" cy="23641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5080" indent="-161925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"/>
              <a:tabLst>
                <a:tab pos="328930" algn="l"/>
              </a:tabLst>
            </a:pPr>
            <a:r>
              <a:rPr sz="2800" spc="-5" dirty="0">
                <a:latin typeface="Calibri"/>
                <a:cs typeface="Calibri"/>
              </a:rPr>
              <a:t>These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20" dirty="0">
                <a:latin typeface="Calibri"/>
                <a:cs typeface="Calibri"/>
              </a:rPr>
              <a:t>may </a:t>
            </a:r>
            <a:r>
              <a:rPr sz="2800" spc="-10" dirty="0">
                <a:latin typeface="Calibri"/>
                <a:cs typeface="Calibri"/>
              </a:rPr>
              <a:t>be </a:t>
            </a:r>
            <a:r>
              <a:rPr sz="2800" spc="-5" dirty="0">
                <a:latin typeface="Calibri"/>
                <a:cs typeface="Calibri"/>
              </a:rPr>
              <a:t>of old or </a:t>
            </a:r>
            <a:r>
              <a:rPr sz="2800" spc="-15" dirty="0">
                <a:latin typeface="Calibri"/>
                <a:cs typeface="Calibri"/>
              </a:rPr>
              <a:t>newer </a:t>
            </a:r>
            <a:r>
              <a:rPr sz="2800" spc="-10" dirty="0">
                <a:latin typeface="Calibri"/>
                <a:cs typeface="Calibri"/>
              </a:rPr>
              <a:t>constructions.  They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spc="-10" dirty="0">
                <a:latin typeface="Calibri"/>
                <a:cs typeface="Calibri"/>
              </a:rPr>
              <a:t>non-combustible </a:t>
            </a:r>
            <a:r>
              <a:rPr sz="2800" spc="-15" dirty="0">
                <a:latin typeface="Calibri"/>
                <a:cs typeface="Calibri"/>
              </a:rPr>
              <a:t>walls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wooden</a:t>
            </a:r>
            <a:r>
              <a:rPr sz="2800" spc="130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roof.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175260" indent="-163195">
              <a:lnSpc>
                <a:spcPct val="100000"/>
              </a:lnSpc>
              <a:spcBef>
                <a:spcPts val="1945"/>
              </a:spcBef>
              <a:buSzPct val="96428"/>
              <a:buFont typeface="Wingdings"/>
              <a:buChar char=""/>
              <a:tabLst>
                <a:tab pos="175895" algn="l"/>
              </a:tabLst>
            </a:pPr>
            <a:r>
              <a:rPr sz="2800" spc="-10" dirty="0">
                <a:latin typeface="Calibri"/>
                <a:cs typeface="Calibri"/>
              </a:rPr>
              <a:t>The walls </a:t>
            </a:r>
            <a:r>
              <a:rPr sz="2800" spc="-5" dirty="0">
                <a:latin typeface="Calibri"/>
                <a:cs typeface="Calibri"/>
              </a:rPr>
              <a:t>and the </a:t>
            </a:r>
            <a:r>
              <a:rPr sz="2800" spc="-25" dirty="0">
                <a:latin typeface="Calibri"/>
                <a:cs typeface="Calibri"/>
              </a:rPr>
              <a:t>roofs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1 </a:t>
            </a:r>
            <a:r>
              <a:rPr sz="2800" spc="-10" dirty="0">
                <a:latin typeface="Calibri"/>
                <a:cs typeface="Calibri"/>
              </a:rPr>
              <a:t>hour </a:t>
            </a:r>
            <a:r>
              <a:rPr sz="2800" spc="-20" dirty="0">
                <a:latin typeface="Calibri"/>
                <a:cs typeface="Calibri"/>
              </a:rPr>
              <a:t>fire</a:t>
            </a:r>
            <a:r>
              <a:rPr sz="2800" spc="1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protected.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0333" y="3586920"/>
            <a:ext cx="2655305" cy="437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620013"/>
            <a:ext cx="8101965" cy="4963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1480" marR="5080" indent="-323215" algn="just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372110" algn="l"/>
              </a:tabLst>
            </a:pPr>
            <a:r>
              <a:rPr sz="2800" spc="-10" dirty="0">
                <a:latin typeface="Calibri"/>
                <a:cs typeface="Calibri"/>
              </a:rPr>
              <a:t>Ordinary buildings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of the </a:t>
            </a:r>
            <a:r>
              <a:rPr sz="2800" spc="-10" dirty="0">
                <a:latin typeface="Calibri"/>
                <a:cs typeface="Calibri"/>
              </a:rPr>
              <a:t>other </a:t>
            </a:r>
            <a:r>
              <a:rPr sz="2800" spc="-5" dirty="0">
                <a:latin typeface="Calibri"/>
                <a:cs typeface="Calibri"/>
              </a:rPr>
              <a:t>type </a:t>
            </a:r>
            <a:r>
              <a:rPr sz="2800" spc="-15" dirty="0">
                <a:latin typeface="Calibri"/>
                <a:cs typeface="Calibri"/>
              </a:rPr>
              <a:t>also, </a:t>
            </a:r>
            <a:r>
              <a:rPr sz="2800" spc="-5" dirty="0">
                <a:latin typeface="Calibri"/>
                <a:cs typeface="Calibri"/>
              </a:rPr>
              <a:t>which is  </a:t>
            </a:r>
            <a:r>
              <a:rPr sz="2800" spc="-15" dirty="0">
                <a:latin typeface="Calibri"/>
                <a:cs typeface="Calibri"/>
              </a:rPr>
              <a:t>unprotected </a:t>
            </a:r>
            <a:r>
              <a:rPr sz="2800" spc="-10" dirty="0">
                <a:latin typeface="Calibri"/>
                <a:cs typeface="Calibri"/>
              </a:rPr>
              <a:t>combustible. walls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of a </a:t>
            </a:r>
            <a:r>
              <a:rPr sz="2800" spc="-10" dirty="0">
                <a:latin typeface="Calibri"/>
                <a:cs typeface="Calibri"/>
              </a:rPr>
              <a:t>wooden </a:t>
            </a:r>
            <a:r>
              <a:rPr sz="2800" spc="-15" dirty="0">
                <a:latin typeface="Calibri"/>
                <a:cs typeface="Calibri"/>
              </a:rPr>
              <a:t>roof  </a:t>
            </a:r>
            <a:r>
              <a:rPr sz="2800" spc="-5" dirty="0">
                <a:latin typeface="Calibri"/>
                <a:cs typeface="Calibri"/>
              </a:rPr>
              <a:t>and the floor assembly is not </a:t>
            </a:r>
            <a:r>
              <a:rPr sz="2800" spc="-15" dirty="0">
                <a:latin typeface="Calibri"/>
                <a:cs typeface="Calibri"/>
              </a:rPr>
              <a:t>protected against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fire.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>
              <a:latin typeface="Times New Roman"/>
              <a:cs typeface="Times New Roman"/>
            </a:endParaRPr>
          </a:p>
          <a:p>
            <a:pPr marL="295910" marR="142240" indent="-295910">
              <a:lnSpc>
                <a:spcPct val="100000"/>
              </a:lnSpc>
              <a:spcBef>
                <a:spcPts val="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latin typeface="Calibri"/>
                <a:cs typeface="Calibri"/>
              </a:rPr>
              <a:t>These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frequently </a:t>
            </a:r>
            <a:r>
              <a:rPr sz="2800" spc="-20" dirty="0">
                <a:latin typeface="Calibri"/>
                <a:cs typeface="Calibri"/>
              </a:rPr>
              <a:t>found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35" dirty="0">
                <a:latin typeface="Calibri"/>
                <a:cs typeface="Calibri"/>
              </a:rPr>
              <a:t>"warehouse“,  </a:t>
            </a:r>
            <a:r>
              <a:rPr sz="2800" spc="-10" dirty="0">
                <a:latin typeface="Calibri"/>
                <a:cs typeface="Calibri"/>
              </a:rPr>
              <a:t>districts </a:t>
            </a:r>
            <a:r>
              <a:rPr sz="2800" spc="-5" dirty="0">
                <a:latin typeface="Calibri"/>
                <a:cs typeface="Calibri"/>
              </a:rPr>
              <a:t>of older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cities.</a:t>
            </a:r>
            <a:endParaRPr sz="2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635"/>
              </a:spcBef>
            </a:pPr>
            <a:r>
              <a:rPr sz="3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Specifications:</a:t>
            </a:r>
            <a:endParaRPr sz="3600">
              <a:latin typeface="Calibri"/>
              <a:cs typeface="Calibri"/>
            </a:endParaRPr>
          </a:p>
          <a:p>
            <a:pPr marL="393700">
              <a:lnSpc>
                <a:spcPct val="100000"/>
              </a:lnSpc>
              <a:spcBef>
                <a:spcPts val="2325"/>
              </a:spcBef>
            </a:pP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*2 </a:t>
            </a:r>
            <a:r>
              <a:rPr sz="2800" spc="-100" dirty="0">
                <a:solidFill>
                  <a:srgbClr val="C00000"/>
                </a:solidFill>
                <a:latin typeface="Calibri"/>
                <a:cs typeface="Calibri"/>
              </a:rPr>
              <a:t>Hr. 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Exterior</a:t>
            </a:r>
            <a:r>
              <a:rPr sz="2800" spc="1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C00000"/>
                </a:solidFill>
                <a:latin typeface="Calibri"/>
                <a:cs typeface="Calibri"/>
              </a:rPr>
              <a:t>Walls</a:t>
            </a:r>
            <a:endParaRPr sz="2800">
              <a:latin typeface="Calibri"/>
              <a:cs typeface="Calibri"/>
            </a:endParaRPr>
          </a:p>
          <a:p>
            <a:pPr marL="554990" marR="2018030" indent="-161925">
              <a:lnSpc>
                <a:spcPct val="100000"/>
              </a:lnSpc>
              <a:spcBef>
                <a:spcPts val="5"/>
              </a:spcBef>
              <a:tabLst>
                <a:tab pos="3250565" algn="l"/>
              </a:tabLst>
            </a:pP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*No </a:t>
            </a:r>
            <a:r>
              <a:rPr sz="2800" spc="-20" dirty="0">
                <a:solidFill>
                  <a:srgbClr val="C00000"/>
                </a:solidFill>
                <a:latin typeface="Calibri"/>
                <a:cs typeface="Calibri"/>
              </a:rPr>
              <a:t>fire </a:t>
            </a:r>
            <a:r>
              <a:rPr sz="2800" spc="-15" dirty="0">
                <a:solidFill>
                  <a:srgbClr val="C00000"/>
                </a:solidFill>
                <a:latin typeface="Calibri"/>
                <a:cs typeface="Calibri"/>
              </a:rPr>
              <a:t>resistance </a:t>
            </a:r>
            <a:r>
              <a:rPr sz="2800" spc="-25" dirty="0">
                <a:solidFill>
                  <a:srgbClr val="C00000"/>
                </a:solidFill>
                <a:latin typeface="Calibri"/>
                <a:cs typeface="Calibri"/>
              </a:rPr>
              <a:t>for </a:t>
            </a:r>
            <a:r>
              <a:rPr sz="2800" spc="-15" dirty="0">
                <a:solidFill>
                  <a:srgbClr val="C00000"/>
                </a:solidFill>
                <a:latin typeface="Calibri"/>
                <a:cs typeface="Calibri"/>
              </a:rPr>
              <a:t>structural frame,  floors,</a:t>
            </a:r>
            <a:r>
              <a:rPr sz="28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ceilings,</a:t>
            </a:r>
            <a:r>
              <a:rPr sz="2800" spc="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or	</a:t>
            </a:r>
            <a:r>
              <a:rPr sz="2800" spc="-20" dirty="0">
                <a:solidFill>
                  <a:srgbClr val="C00000"/>
                </a:solidFill>
                <a:latin typeface="Calibri"/>
                <a:cs typeface="Calibri"/>
              </a:rPr>
              <a:t>roofs.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9619" y="3947159"/>
            <a:ext cx="2715768" cy="79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5240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1080" y="688848"/>
            <a:ext cx="4925568" cy="10241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303275"/>
            <a:ext cx="4559808" cy="649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9200" y="304800"/>
            <a:ext cx="4556760" cy="646430"/>
          </a:xfrm>
          <a:custGeom>
            <a:avLst/>
            <a:gdLst/>
            <a:ahLst/>
            <a:cxnLst/>
            <a:rect l="l" t="t" r="r" b="b"/>
            <a:pathLst>
              <a:path w="4556760" h="646430">
                <a:moveTo>
                  <a:pt x="0" y="646176"/>
                </a:moveTo>
                <a:lnTo>
                  <a:pt x="4556760" y="646176"/>
                </a:lnTo>
                <a:lnTo>
                  <a:pt x="455676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 w="9144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7175" y="204215"/>
            <a:ext cx="3354324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01496" y="833627"/>
            <a:ext cx="4364736" cy="74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1044" y="204215"/>
            <a:ext cx="2159507" cy="1011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98194" y="322834"/>
            <a:ext cx="4339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Heavy </a:t>
            </a:r>
            <a:r>
              <a:rPr sz="3600" spc="-35" dirty="0"/>
              <a:t>Timber:(Type</a:t>
            </a:r>
            <a:r>
              <a:rPr sz="3600" spc="-80" dirty="0"/>
              <a:t> </a:t>
            </a:r>
            <a:r>
              <a:rPr sz="3600" spc="-5" dirty="0"/>
              <a:t>4)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546417" y="1712975"/>
            <a:ext cx="8051165" cy="3089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635" marR="542290" indent="-24257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latin typeface="Calibri"/>
                <a:cs typeface="Calibri"/>
              </a:rPr>
              <a:t>These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20" dirty="0">
                <a:latin typeface="Calibri"/>
                <a:cs typeface="Calibri"/>
              </a:rPr>
              <a:t>were </a:t>
            </a:r>
            <a:r>
              <a:rPr sz="2800" spc="-15" dirty="0">
                <a:latin typeface="Calibri"/>
                <a:cs typeface="Calibri"/>
              </a:rPr>
              <a:t>most </a:t>
            </a:r>
            <a:r>
              <a:rPr sz="2800" spc="-10" dirty="0">
                <a:latin typeface="Calibri"/>
                <a:cs typeface="Calibri"/>
              </a:rPr>
              <a:t>commonly built </a:t>
            </a:r>
            <a:r>
              <a:rPr sz="2800" spc="-25" dirty="0">
                <a:latin typeface="Calibri"/>
                <a:cs typeface="Calibri"/>
              </a:rPr>
              <a:t>before  </a:t>
            </a:r>
            <a:r>
              <a:rPr sz="2800" spc="-5" dirty="0" smtClean="0">
                <a:latin typeface="Calibri"/>
                <a:cs typeface="Calibri"/>
              </a:rPr>
              <a:t>1960</a:t>
            </a:r>
            <a:r>
              <a:rPr lang="en-US" sz="2800" spc="-5" dirty="0" smtClean="0">
                <a:latin typeface="Calibri"/>
                <a:cs typeface="Calibri"/>
              </a:rPr>
              <a:t>. </a:t>
            </a:r>
            <a:r>
              <a:rPr sz="2800" spc="-5" dirty="0" smtClean="0">
                <a:latin typeface="Calibri"/>
                <a:cs typeface="Calibri"/>
              </a:rPr>
              <a:t>These </a:t>
            </a:r>
            <a:r>
              <a:rPr sz="2800" spc="-10" dirty="0">
                <a:latin typeface="Calibri"/>
                <a:cs typeface="Calibri"/>
              </a:rPr>
              <a:t>buildings hold  </a:t>
            </a:r>
            <a:r>
              <a:rPr sz="2800" spc="-5" dirty="0">
                <a:latin typeface="Calibri"/>
                <a:cs typeface="Calibri"/>
              </a:rPr>
              <a:t>up </a:t>
            </a:r>
            <a:r>
              <a:rPr sz="2800" spc="-10" dirty="0">
                <a:latin typeface="Calibri"/>
                <a:cs typeface="Calibri"/>
              </a:rPr>
              <a:t>well under </a:t>
            </a:r>
            <a:r>
              <a:rPr sz="2800" spc="-15" dirty="0">
                <a:latin typeface="Calibri"/>
                <a:cs typeface="Calibri"/>
              </a:rPr>
              <a:t>fire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conditions.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"/>
            </a:pPr>
            <a:endParaRPr sz="3200" dirty="0">
              <a:latin typeface="Times New Roman"/>
              <a:cs typeface="Times New Roman"/>
            </a:endParaRPr>
          </a:p>
          <a:p>
            <a:pPr marL="254635" marR="295910" indent="-242570" algn="just">
              <a:lnSpc>
                <a:spcPct val="100000"/>
              </a:lnSpc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lang="en-US" sz="2800" spc="-5" dirty="0">
                <a:latin typeface="Calibri"/>
                <a:cs typeface="Calibri"/>
              </a:rPr>
              <a:t>T</a:t>
            </a:r>
            <a:r>
              <a:rPr sz="2800" spc="-5" dirty="0" smtClean="0">
                <a:latin typeface="Calibri"/>
                <a:cs typeface="Calibri"/>
              </a:rPr>
              <a:t>hese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often poorly  maintained, 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spc="-10" dirty="0">
                <a:latin typeface="Calibri"/>
                <a:cs typeface="Calibri"/>
              </a:rPr>
              <a:t>termites,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weathering </a:t>
            </a:r>
            <a:r>
              <a:rPr sz="2800" spc="-5" dirty="0">
                <a:latin typeface="Calibri"/>
                <a:cs typeface="Calibri"/>
              </a:rPr>
              <a:t>issues  </a:t>
            </a:r>
            <a:r>
              <a:rPr sz="2800" spc="-15" dirty="0">
                <a:latin typeface="Calibri"/>
                <a:cs typeface="Calibri"/>
              </a:rPr>
              <a:t>contributes </a:t>
            </a:r>
            <a:r>
              <a:rPr sz="2800" spc="-5" dirty="0">
                <a:latin typeface="Calibri"/>
                <a:cs typeface="Calibri"/>
              </a:rPr>
              <a:t>an </a:t>
            </a:r>
            <a:r>
              <a:rPr sz="2800" spc="-10" dirty="0">
                <a:latin typeface="Calibri"/>
                <a:cs typeface="Calibri"/>
              </a:rPr>
              <a:t>earlier-than-expected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collapse.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3210890"/>
            <a:ext cx="691769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*2 </a:t>
            </a:r>
            <a:r>
              <a:rPr sz="2800" spc="-100" dirty="0">
                <a:solidFill>
                  <a:srgbClr val="C00000"/>
                </a:solidFill>
                <a:latin typeface="Calibri"/>
                <a:cs typeface="Calibri"/>
              </a:rPr>
              <a:t>Hr. 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Exterior</a:t>
            </a:r>
            <a:r>
              <a:rPr sz="2800" spc="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C00000"/>
                </a:solidFill>
                <a:latin typeface="Calibri"/>
                <a:cs typeface="Calibri"/>
              </a:rPr>
              <a:t>Walls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*1 </a:t>
            </a:r>
            <a:r>
              <a:rPr sz="2800" spc="-100" dirty="0">
                <a:solidFill>
                  <a:srgbClr val="C00000"/>
                </a:solidFill>
                <a:latin typeface="Calibri"/>
                <a:cs typeface="Calibri"/>
              </a:rPr>
              <a:t>Hr. </a:t>
            </a:r>
            <a:r>
              <a:rPr sz="2800" spc="-15" dirty="0">
                <a:solidFill>
                  <a:srgbClr val="C00000"/>
                </a:solidFill>
                <a:latin typeface="Calibri"/>
                <a:cs typeface="Calibri"/>
              </a:rPr>
              <a:t>Structural </a:t>
            </a:r>
            <a:r>
              <a:rPr sz="2800" spc="-20" dirty="0">
                <a:solidFill>
                  <a:srgbClr val="C00000"/>
                </a:solidFill>
                <a:latin typeface="Calibri"/>
                <a:cs typeface="Calibri"/>
              </a:rPr>
              <a:t>Frame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or </a:t>
            </a:r>
            <a:r>
              <a:rPr sz="2800" spc="-15" dirty="0">
                <a:solidFill>
                  <a:srgbClr val="C00000"/>
                </a:solidFill>
                <a:latin typeface="Calibri"/>
                <a:cs typeface="Calibri"/>
              </a:rPr>
              <a:t>Heavy</a:t>
            </a:r>
            <a:r>
              <a:rPr sz="2800" spc="20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Timber</a:t>
            </a:r>
            <a:endParaRPr sz="2800">
              <a:latin typeface="Calibri"/>
              <a:cs typeface="Calibri"/>
            </a:endParaRPr>
          </a:p>
          <a:p>
            <a:pPr marL="254635">
              <a:lnSpc>
                <a:spcPct val="100000"/>
              </a:lnSpc>
            </a:pP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(Heavy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Timber Floor/Ceiling/Roof</a:t>
            </a:r>
            <a:r>
              <a:rPr sz="2800" spc="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Assemblies)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762000"/>
            <a:ext cx="8229600" cy="9544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225" rIns="0" bIns="0" rtlCol="0">
            <a:spAutoFit/>
          </a:bodyPr>
          <a:lstStyle/>
          <a:p>
            <a:pPr marL="414020" marR="487045" indent="-323215">
              <a:lnSpc>
                <a:spcPct val="100000"/>
              </a:lnSpc>
              <a:spcBef>
                <a:spcPts val="175"/>
              </a:spcBef>
              <a:buSzPct val="96428"/>
              <a:buFont typeface="Wingdings"/>
              <a:buChar char=""/>
              <a:tabLst>
                <a:tab pos="374650" algn="l"/>
              </a:tabLst>
            </a:pPr>
            <a:r>
              <a:rPr sz="2800" spc="-13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qualify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structure, </a:t>
            </a:r>
            <a:r>
              <a:rPr sz="2800" spc="-5" dirty="0">
                <a:latin typeface="Calibri"/>
                <a:cs typeface="Calibri"/>
              </a:rPr>
              <a:t>all </a:t>
            </a:r>
            <a:r>
              <a:rPr sz="2800" spc="-10" dirty="0">
                <a:latin typeface="Calibri"/>
                <a:cs typeface="Calibri"/>
              </a:rPr>
              <a:t>wooden members </a:t>
            </a:r>
            <a:r>
              <a:rPr sz="2800" spc="-15" dirty="0">
                <a:latin typeface="Calibri"/>
                <a:cs typeface="Calibri"/>
              </a:rPr>
              <a:t>must 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spc="-5" dirty="0">
                <a:latin typeface="Calibri"/>
                <a:cs typeface="Calibri"/>
              </a:rPr>
              <a:t>a minimum </a:t>
            </a:r>
            <a:r>
              <a:rPr sz="2800" spc="-10" dirty="0">
                <a:latin typeface="Calibri"/>
                <a:cs typeface="Calibri"/>
              </a:rPr>
              <a:t>nominal dimension </a:t>
            </a:r>
            <a:r>
              <a:rPr sz="2800" spc="-5" dirty="0">
                <a:latin typeface="Calibri"/>
                <a:cs typeface="Calibri"/>
              </a:rPr>
              <a:t>of 8</a:t>
            </a:r>
            <a:r>
              <a:rPr sz="2800" spc="18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inches.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5300" y="2110739"/>
            <a:ext cx="3264408" cy="100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4540" y="2214498"/>
            <a:ext cx="2696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Specifications: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9619" y="2727960"/>
            <a:ext cx="2715768" cy="79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7075" y="640080"/>
            <a:ext cx="8546592" cy="113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"/>
            <a:ext cx="8139683" cy="707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695" y="112776"/>
            <a:ext cx="8532876" cy="1121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140065" cy="707390"/>
          </a:xfrm>
          <a:prstGeom prst="rect">
            <a:avLst/>
          </a:prstGeom>
          <a:ln w="9144">
            <a:solidFill>
              <a:srgbClr val="00AFEF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5"/>
              </a:spcBef>
            </a:pPr>
            <a:r>
              <a:rPr sz="4000" spc="-85" dirty="0"/>
              <a:t>Wood </a:t>
            </a:r>
            <a:r>
              <a:rPr sz="4000" spc="-5" dirty="0"/>
              <a:t>framed </a:t>
            </a:r>
            <a:r>
              <a:rPr sz="4000" dirty="0"/>
              <a:t>buildings: </a:t>
            </a:r>
            <a:r>
              <a:rPr sz="4000" spc="-60" dirty="0"/>
              <a:t>(Type</a:t>
            </a:r>
            <a:r>
              <a:rPr sz="4000" spc="45" dirty="0"/>
              <a:t> </a:t>
            </a:r>
            <a:r>
              <a:rPr sz="4000" spc="-5" dirty="0"/>
              <a:t>5A,5B)</a:t>
            </a:r>
            <a:endParaRPr sz="4000"/>
          </a:p>
        </p:txBody>
      </p:sp>
      <p:sp>
        <p:nvSpPr>
          <p:cNvPr id="7" name="object 7"/>
          <p:cNvSpPr/>
          <p:nvPr/>
        </p:nvSpPr>
        <p:spPr>
          <a:xfrm>
            <a:off x="539495" y="810768"/>
            <a:ext cx="7923276" cy="79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3540" y="1229613"/>
            <a:ext cx="8370570" cy="3790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marR="419100" indent="-29591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latin typeface="Calibri"/>
                <a:cs typeface="Calibri"/>
              </a:rPr>
              <a:t>This </a:t>
            </a:r>
            <a:r>
              <a:rPr sz="2800" spc="-5" dirty="0">
                <a:latin typeface="Calibri"/>
                <a:cs typeface="Calibri"/>
              </a:rPr>
              <a:t>type of </a:t>
            </a:r>
            <a:r>
              <a:rPr sz="2800" spc="-10" dirty="0">
                <a:latin typeface="Calibri"/>
                <a:cs typeface="Calibri"/>
              </a:rPr>
              <a:t>construction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spc="-20" dirty="0">
                <a:latin typeface="Calibri"/>
                <a:cs typeface="Calibri"/>
              </a:rPr>
              <a:t>found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5" dirty="0">
                <a:latin typeface="Calibri"/>
                <a:cs typeface="Calibri"/>
              </a:rPr>
              <a:t>many </a:t>
            </a:r>
            <a:r>
              <a:rPr sz="2800" spc="-5" dirty="0">
                <a:latin typeface="Calibri"/>
                <a:cs typeface="Calibri"/>
              </a:rPr>
              <a:t>modern  homes. The </a:t>
            </a:r>
            <a:r>
              <a:rPr sz="2800" spc="-10" dirty="0">
                <a:latin typeface="Calibri"/>
                <a:cs typeface="Calibri"/>
              </a:rPr>
              <a:t>walls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roofs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made of </a:t>
            </a:r>
            <a:r>
              <a:rPr sz="2800" spc="-10" dirty="0">
                <a:latin typeface="Calibri"/>
                <a:cs typeface="Calibri"/>
              </a:rPr>
              <a:t>combustible  materials—most commonly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wood.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u="heavy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It </a:t>
            </a:r>
            <a:r>
              <a:rPr sz="2800" u="heavy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has </a:t>
            </a:r>
            <a:r>
              <a:rPr sz="2800" u="heavy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a </a:t>
            </a:r>
            <a:r>
              <a:rPr sz="2800" u="heavy" spc="-3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few </a:t>
            </a:r>
            <a:r>
              <a:rPr sz="2800" u="heavy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negative</a:t>
            </a:r>
            <a:r>
              <a:rPr sz="2800" u="heavy" spc="4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characteristics</a:t>
            </a:r>
            <a:r>
              <a:rPr sz="2800" spc="-10" dirty="0"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800" spc="-5" dirty="0">
                <a:latin typeface="Wingdings"/>
                <a:cs typeface="Wingdings"/>
              </a:rPr>
              <a:t></a:t>
            </a:r>
            <a:r>
              <a:rPr sz="2800" spc="-5" dirty="0">
                <a:latin typeface="Calibri"/>
                <a:cs typeface="Calibri"/>
              </a:rPr>
              <a:t>It is </a:t>
            </a:r>
            <a:r>
              <a:rPr sz="2800" spc="-10" dirty="0">
                <a:latin typeface="Calibri"/>
                <a:cs typeface="Calibri"/>
              </a:rPr>
              <a:t>not highly </a:t>
            </a:r>
            <a:r>
              <a:rPr sz="2800" spc="-30" dirty="0">
                <a:latin typeface="Calibri"/>
                <a:cs typeface="Calibri"/>
              </a:rPr>
              <a:t>fireproof, </a:t>
            </a:r>
            <a:r>
              <a:rPr sz="2800" dirty="0">
                <a:latin typeface="Calibri"/>
                <a:cs typeface="Calibri"/>
              </a:rPr>
              <a:t>as </a:t>
            </a:r>
            <a:r>
              <a:rPr sz="2800" spc="-5" dirty="0">
                <a:latin typeface="Calibri"/>
                <a:cs typeface="Calibri"/>
              </a:rPr>
              <a:t>it is made of</a:t>
            </a:r>
            <a:r>
              <a:rPr sz="2800" spc="1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wood.</a:t>
            </a:r>
            <a:endParaRPr sz="2800">
              <a:latin typeface="Calibri"/>
              <a:cs typeface="Calibri"/>
            </a:endParaRPr>
          </a:p>
          <a:p>
            <a:pPr marL="335280" marR="5080" indent="-323215">
              <a:lnSpc>
                <a:spcPts val="3340"/>
              </a:lnSpc>
              <a:spcBef>
                <a:spcPts val="125"/>
              </a:spcBef>
            </a:pPr>
            <a:r>
              <a:rPr sz="2800" spc="-5" dirty="0">
                <a:latin typeface="Wingdings"/>
                <a:cs typeface="Wingdings"/>
              </a:rPr>
              <a:t></a:t>
            </a:r>
            <a:r>
              <a:rPr sz="2800" spc="-5" dirty="0">
                <a:latin typeface="Calibri"/>
                <a:cs typeface="Calibri"/>
              </a:rPr>
              <a:t>It is </a:t>
            </a:r>
            <a:r>
              <a:rPr sz="2800" spc="-10" dirty="0">
                <a:latin typeface="Calibri"/>
                <a:cs typeface="Calibri"/>
              </a:rPr>
              <a:t>not </a:t>
            </a:r>
            <a:r>
              <a:rPr sz="2800" spc="-20" dirty="0">
                <a:latin typeface="Calibri"/>
                <a:cs typeface="Calibri"/>
              </a:rPr>
              <a:t>strong </a:t>
            </a:r>
            <a:r>
              <a:rPr sz="2800" spc="-5" dirty="0">
                <a:latin typeface="Calibri"/>
                <a:cs typeface="Calibri"/>
              </a:rPr>
              <a:t>enough </a:t>
            </a:r>
            <a:r>
              <a:rPr sz="2800" spc="-15" dirty="0">
                <a:latin typeface="Calibri"/>
                <a:cs typeface="Calibri"/>
              </a:rPr>
              <a:t>to resist </a:t>
            </a:r>
            <a:r>
              <a:rPr sz="2800" spc="-5" dirty="0">
                <a:latin typeface="Calibri"/>
                <a:cs typeface="Calibri"/>
              </a:rPr>
              <a:t>major wind </a:t>
            </a:r>
            <a:r>
              <a:rPr sz="2800" spc="-15" dirty="0">
                <a:latin typeface="Calibri"/>
                <a:cs typeface="Calibri"/>
              </a:rPr>
              <a:t>events </a:t>
            </a:r>
            <a:r>
              <a:rPr sz="2800" spc="-10" dirty="0">
                <a:latin typeface="Calibri"/>
                <a:cs typeface="Calibri"/>
              </a:rPr>
              <a:t>such  </a:t>
            </a:r>
            <a:r>
              <a:rPr sz="2800" spc="-5" dirty="0">
                <a:latin typeface="Calibri"/>
                <a:cs typeface="Calibri"/>
              </a:rPr>
              <a:t>as </a:t>
            </a:r>
            <a:r>
              <a:rPr sz="2800" spc="-10" dirty="0">
                <a:latin typeface="Calibri"/>
                <a:cs typeface="Calibri"/>
              </a:rPr>
              <a:t>tornadoes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hurricanes.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695" y="265175"/>
            <a:ext cx="4491228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397510"/>
            <a:ext cx="384746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Building</a:t>
            </a:r>
            <a:r>
              <a:rPr sz="4000" spc="-75" dirty="0"/>
              <a:t> </a:t>
            </a:r>
            <a:r>
              <a:rPr sz="4000" spc="-5" dirty="0"/>
              <a:t>structure: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539495" y="963167"/>
            <a:ext cx="3881628" cy="79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2084831"/>
            <a:ext cx="8002905" cy="23128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marR="245745" indent="-29591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b="1" spc="-5" dirty="0">
                <a:latin typeface="Calibri"/>
                <a:cs typeface="Calibri"/>
              </a:rPr>
              <a:t>building </a:t>
            </a:r>
            <a:r>
              <a:rPr sz="2800" spc="-10" dirty="0">
                <a:latin typeface="Calibri"/>
                <a:cs typeface="Calibri"/>
              </a:rPr>
              <a:t>structure </a:t>
            </a:r>
            <a:r>
              <a:rPr sz="2800" spc="-5" dirty="0">
                <a:latin typeface="Calibri"/>
                <a:cs typeface="Calibri"/>
              </a:rPr>
              <a:t>is a man-made </a:t>
            </a:r>
            <a:r>
              <a:rPr sz="2800" spc="-15" dirty="0">
                <a:latin typeface="Calibri"/>
                <a:cs typeface="Calibri"/>
              </a:rPr>
              <a:t>structure </a:t>
            </a:r>
            <a:r>
              <a:rPr sz="2800" spc="-5" dirty="0">
                <a:latin typeface="Calibri"/>
                <a:cs typeface="Calibri"/>
              </a:rPr>
              <a:t>with a  </a:t>
            </a:r>
            <a:r>
              <a:rPr sz="2800" spc="-20" dirty="0">
                <a:latin typeface="Calibri"/>
                <a:cs typeface="Calibri"/>
              </a:rPr>
              <a:t>roof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walls standing more </a:t>
            </a:r>
            <a:r>
              <a:rPr sz="2800" spc="-5" dirty="0">
                <a:latin typeface="Calibri"/>
                <a:cs typeface="Calibri"/>
              </a:rPr>
              <a:t>or less </a:t>
            </a:r>
            <a:r>
              <a:rPr sz="2800" spc="-10" dirty="0">
                <a:latin typeface="Calibri"/>
                <a:cs typeface="Calibri"/>
              </a:rPr>
              <a:t>permanently 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one </a:t>
            </a:r>
            <a:r>
              <a:rPr sz="2800" spc="-5" dirty="0">
                <a:latin typeface="Calibri"/>
                <a:cs typeface="Calibri"/>
              </a:rPr>
              <a:t>place, </a:t>
            </a:r>
            <a:r>
              <a:rPr sz="2800" spc="-10" dirty="0">
                <a:latin typeface="Calibri"/>
                <a:cs typeface="Calibri"/>
              </a:rPr>
              <a:t>such </a:t>
            </a:r>
            <a:r>
              <a:rPr sz="2800" spc="-5" dirty="0">
                <a:latin typeface="Calibri"/>
                <a:cs typeface="Calibri"/>
              </a:rPr>
              <a:t>as a </a:t>
            </a:r>
            <a:r>
              <a:rPr sz="2800" spc="-10" dirty="0">
                <a:latin typeface="Calibri"/>
                <a:cs typeface="Calibri"/>
              </a:rPr>
              <a:t>house 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spc="12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factory.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3750" dirty="0"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  <a:buSzPct val="96428"/>
              <a:tabLst>
                <a:tab pos="295910" algn="l"/>
              </a:tabLst>
            </a:pP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7340" y="315213"/>
            <a:ext cx="8094980" cy="5044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53085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libri"/>
                <a:cs typeface="Calibri"/>
              </a:rPr>
              <a:t>Every </a:t>
            </a:r>
            <a:r>
              <a:rPr sz="2800" spc="-5" dirty="0">
                <a:latin typeface="Calibri"/>
                <a:cs typeface="Calibri"/>
              </a:rPr>
              <a:t>timber </a:t>
            </a:r>
            <a:r>
              <a:rPr sz="2800" spc="-20" dirty="0">
                <a:latin typeface="Calibri"/>
                <a:cs typeface="Calibri"/>
              </a:rPr>
              <a:t>frame </a:t>
            </a:r>
            <a:r>
              <a:rPr sz="2800" spc="-10" dirty="0">
                <a:latin typeface="Calibri"/>
                <a:cs typeface="Calibri"/>
              </a:rPr>
              <a:t>home </a:t>
            </a:r>
            <a:r>
              <a:rPr sz="2800" spc="-15" dirty="0">
                <a:latin typeface="Calibri"/>
                <a:cs typeface="Calibri"/>
              </a:rPr>
              <a:t>structure </a:t>
            </a:r>
            <a:r>
              <a:rPr sz="2800" spc="-5" dirty="0">
                <a:latin typeface="Calibri"/>
                <a:cs typeface="Calibri"/>
              </a:rPr>
              <a:t>is made of a </a:t>
            </a:r>
            <a:r>
              <a:rPr sz="2800" spc="-35" dirty="0">
                <a:latin typeface="Calibri"/>
                <a:cs typeface="Calibri"/>
              </a:rPr>
              <a:t>few  </a:t>
            </a:r>
            <a:r>
              <a:rPr sz="2800" spc="-10" dirty="0">
                <a:latin typeface="Calibri"/>
                <a:cs typeface="Calibri"/>
              </a:rPr>
              <a:t>basic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components: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Wingdings"/>
                <a:cs typeface="Wingdings"/>
              </a:rPr>
              <a:t>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i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Studs</a:t>
            </a:r>
            <a:r>
              <a:rPr sz="2800" i="1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vertical wooden </a:t>
            </a:r>
            <a:r>
              <a:rPr lang="en-US" sz="2800" spc="-15" dirty="0" smtClean="0">
                <a:latin typeface="Calibri"/>
                <a:cs typeface="Calibri"/>
              </a:rPr>
              <a:t>columns </a:t>
            </a:r>
            <a:r>
              <a:rPr sz="2800" spc="-5" dirty="0" smtClean="0">
                <a:latin typeface="Calibri"/>
                <a:cs typeface="Calibri"/>
              </a:rPr>
              <a:t>within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walls.</a:t>
            </a:r>
            <a:endParaRPr sz="2800" dirty="0">
              <a:latin typeface="Calibri"/>
              <a:cs typeface="Calibri"/>
            </a:endParaRPr>
          </a:p>
          <a:p>
            <a:pPr marL="417830" marR="67945" indent="-405765">
              <a:lnSpc>
                <a:spcPts val="3340"/>
              </a:lnSpc>
              <a:spcBef>
                <a:spcPts val="130"/>
              </a:spcBef>
            </a:pPr>
            <a:r>
              <a:rPr sz="2800" spc="-5" dirty="0">
                <a:latin typeface="Wingdings"/>
                <a:cs typeface="Wingdings"/>
              </a:rPr>
              <a:t>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i="1" u="heavy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Joists</a:t>
            </a:r>
            <a:r>
              <a:rPr sz="2800" i="1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horizontal </a:t>
            </a:r>
            <a:r>
              <a:rPr sz="2800" spc="-10" dirty="0">
                <a:latin typeface="Calibri"/>
                <a:cs typeface="Calibri"/>
              </a:rPr>
              <a:t>wooden beams that support 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floors.</a:t>
            </a:r>
            <a:endParaRPr sz="2800" dirty="0">
              <a:latin typeface="Calibri"/>
              <a:cs typeface="Calibri"/>
            </a:endParaRPr>
          </a:p>
          <a:p>
            <a:pPr marL="417830" marR="220979" indent="-405765">
              <a:lnSpc>
                <a:spcPts val="3340"/>
              </a:lnSpc>
              <a:spcBef>
                <a:spcPts val="40"/>
              </a:spcBef>
            </a:pPr>
            <a:r>
              <a:rPr sz="2800" spc="-5" dirty="0">
                <a:latin typeface="Wingdings"/>
                <a:cs typeface="Wingdings"/>
              </a:rPr>
              <a:t>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i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Rafters</a:t>
            </a:r>
            <a:r>
              <a:rPr sz="2800" i="1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sloping wooden </a:t>
            </a:r>
            <a:r>
              <a:rPr sz="2800" spc="-5" dirty="0">
                <a:latin typeface="Calibri"/>
                <a:cs typeface="Calibri"/>
              </a:rPr>
              <a:t>beams </a:t>
            </a:r>
            <a:r>
              <a:rPr sz="2800" spc="-10" dirty="0">
                <a:latin typeface="Calibri"/>
                <a:cs typeface="Calibri"/>
              </a:rPr>
              <a:t>that support 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50" dirty="0">
                <a:latin typeface="Calibri"/>
                <a:cs typeface="Calibri"/>
              </a:rPr>
              <a:t>roof.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407034" marR="5080" indent="-242570">
              <a:lnSpc>
                <a:spcPct val="100000"/>
              </a:lnSpc>
              <a:spcBef>
                <a:spcPts val="2190"/>
              </a:spcBef>
              <a:buSzPct val="96428"/>
              <a:buFont typeface="Wingdings"/>
              <a:buChar char=""/>
              <a:tabLst>
                <a:tab pos="448309" algn="l"/>
              </a:tabLst>
            </a:pPr>
            <a:r>
              <a:rPr sz="2800" spc="-5" dirty="0" smtClean="0">
                <a:latin typeface="Calibri"/>
                <a:cs typeface="Calibri"/>
              </a:rPr>
              <a:t>It also has </a:t>
            </a:r>
            <a:r>
              <a:rPr sz="2800" spc="-15" dirty="0" smtClean="0">
                <a:latin typeface="Calibri"/>
                <a:cs typeface="Calibri"/>
              </a:rPr>
              <a:t>protected </a:t>
            </a:r>
            <a:r>
              <a:rPr sz="2800" spc="-10" dirty="0" smtClean="0">
                <a:latin typeface="Calibri"/>
                <a:cs typeface="Calibri"/>
              </a:rPr>
              <a:t>wooden </a:t>
            </a:r>
            <a:r>
              <a:rPr sz="2800" spc="-15" dirty="0" smtClean="0">
                <a:latin typeface="Calibri"/>
                <a:cs typeface="Calibri"/>
              </a:rPr>
              <a:t>frame </a:t>
            </a:r>
            <a:r>
              <a:rPr sz="2800" spc="-5" dirty="0" smtClean="0">
                <a:latin typeface="Calibri"/>
                <a:cs typeface="Calibri"/>
              </a:rPr>
              <a:t>and </a:t>
            </a:r>
            <a:r>
              <a:rPr sz="2800" spc="-15" dirty="0" smtClean="0">
                <a:latin typeface="Calibri"/>
                <a:cs typeface="Calibri"/>
              </a:rPr>
              <a:t>unprotected  </a:t>
            </a:r>
            <a:r>
              <a:rPr sz="2800" spc="-10" dirty="0" smtClean="0">
                <a:latin typeface="Calibri"/>
                <a:cs typeface="Calibri"/>
              </a:rPr>
              <a:t>wooden</a:t>
            </a:r>
            <a:r>
              <a:rPr sz="2800" spc="5" dirty="0" smtClean="0">
                <a:latin typeface="Calibri"/>
                <a:cs typeface="Calibri"/>
              </a:rPr>
              <a:t> </a:t>
            </a:r>
            <a:r>
              <a:rPr sz="2800" spc="-15" dirty="0" smtClean="0">
                <a:latin typeface="Calibri"/>
                <a:cs typeface="Calibri"/>
              </a:rPr>
              <a:t>frame.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777" y="358140"/>
            <a:ext cx="5443728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3540" y="478282"/>
            <a:ext cx="4868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Arial"/>
                <a:cs typeface="Arial"/>
              </a:rPr>
              <a:t>Protected </a:t>
            </a:r>
            <a:r>
              <a:rPr sz="3600" spc="-20" dirty="0">
                <a:latin typeface="Arial"/>
                <a:cs typeface="Arial"/>
              </a:rPr>
              <a:t>Wood</a:t>
            </a:r>
            <a:r>
              <a:rPr sz="3600" spc="-25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Frame: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095" y="987552"/>
            <a:ext cx="4895088" cy="85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260" y="4273497"/>
            <a:ext cx="5348958" cy="458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9495" y="4645152"/>
            <a:ext cx="5428488" cy="853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739" y="1534109"/>
            <a:ext cx="8965565" cy="4537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9435" marR="513080" indent="-24257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600710" algn="l"/>
              </a:tabLst>
            </a:pPr>
            <a:r>
              <a:rPr sz="2800" spc="-5" dirty="0">
                <a:latin typeface="Calibri"/>
                <a:cs typeface="Calibri"/>
              </a:rPr>
              <a:t>It is </a:t>
            </a:r>
            <a:r>
              <a:rPr sz="2800" spc="-10" dirty="0">
                <a:latin typeface="Calibri"/>
                <a:cs typeface="Calibri"/>
              </a:rPr>
              <a:t>Commonly </a:t>
            </a:r>
            <a:r>
              <a:rPr sz="2800" spc="-5" dirty="0">
                <a:latin typeface="Calibri"/>
                <a:cs typeface="Calibri"/>
              </a:rPr>
              <a:t>used in the </a:t>
            </a:r>
            <a:r>
              <a:rPr sz="2800" spc="-10" dirty="0">
                <a:latin typeface="Calibri"/>
                <a:cs typeface="Calibri"/>
              </a:rPr>
              <a:t>construction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newer  </a:t>
            </a:r>
            <a:r>
              <a:rPr sz="2800" spc="-5" dirty="0">
                <a:latin typeface="Calibri"/>
                <a:cs typeface="Calibri"/>
              </a:rPr>
              <a:t>apartment </a:t>
            </a:r>
            <a:r>
              <a:rPr sz="2800" spc="-10" dirty="0">
                <a:latin typeface="Calibri"/>
                <a:cs typeface="Calibri"/>
              </a:rPr>
              <a:t>buildings; there </a:t>
            </a:r>
            <a:r>
              <a:rPr sz="2800" spc="-5" dirty="0">
                <a:latin typeface="Calibri"/>
                <a:cs typeface="Calibri"/>
              </a:rPr>
              <a:t>is no </a:t>
            </a:r>
            <a:r>
              <a:rPr sz="2800" spc="-15" dirty="0">
                <a:latin typeface="Calibri"/>
                <a:cs typeface="Calibri"/>
              </a:rPr>
              <a:t>exposed </a:t>
            </a:r>
            <a:r>
              <a:rPr sz="2800" spc="-10" dirty="0">
                <a:latin typeface="Calibri"/>
                <a:cs typeface="Calibri"/>
              </a:rPr>
              <a:t>wood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visible.</a:t>
            </a:r>
            <a:endParaRPr sz="2800">
              <a:latin typeface="Calibri"/>
              <a:cs typeface="Calibri"/>
            </a:endParaRPr>
          </a:p>
          <a:p>
            <a:pPr marL="698500">
              <a:lnSpc>
                <a:spcPct val="100000"/>
              </a:lnSpc>
              <a:spcBef>
                <a:spcPts val="1685"/>
              </a:spcBef>
            </a:pP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1 </a:t>
            </a:r>
            <a:r>
              <a:rPr sz="2800" spc="-100" dirty="0">
                <a:solidFill>
                  <a:srgbClr val="C00000"/>
                </a:solidFill>
                <a:latin typeface="Calibri"/>
                <a:cs typeface="Calibri"/>
              </a:rPr>
              <a:t>Hr.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Exterior</a:t>
            </a:r>
            <a:r>
              <a:rPr sz="2800" spc="1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C00000"/>
                </a:solidFill>
                <a:latin typeface="Calibri"/>
                <a:cs typeface="Calibri"/>
              </a:rPr>
              <a:t>Walls</a:t>
            </a:r>
            <a:endParaRPr sz="2800">
              <a:latin typeface="Calibri"/>
              <a:cs typeface="Calibri"/>
            </a:endParaRPr>
          </a:p>
          <a:p>
            <a:pPr marL="698500" marR="4852035">
              <a:lnSpc>
                <a:spcPct val="100000"/>
              </a:lnSpc>
            </a:pP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1 </a:t>
            </a:r>
            <a:r>
              <a:rPr sz="2800" spc="-100" dirty="0">
                <a:solidFill>
                  <a:srgbClr val="C00000"/>
                </a:solidFill>
                <a:latin typeface="Calibri"/>
                <a:cs typeface="Calibri"/>
              </a:rPr>
              <a:t>Hr. </a:t>
            </a:r>
            <a:r>
              <a:rPr sz="2800" spc="-15" dirty="0">
                <a:solidFill>
                  <a:srgbClr val="C00000"/>
                </a:solidFill>
                <a:latin typeface="Calibri"/>
                <a:cs typeface="Calibri"/>
              </a:rPr>
              <a:t>Structural Frame 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1 </a:t>
            </a:r>
            <a:r>
              <a:rPr sz="2800" spc="-100" dirty="0">
                <a:solidFill>
                  <a:srgbClr val="C00000"/>
                </a:solidFill>
                <a:latin typeface="Calibri"/>
                <a:cs typeface="Calibri"/>
              </a:rPr>
              <a:t>Hr.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Floor/Ceiling/Roof</a:t>
            </a:r>
            <a:endParaRPr sz="2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010"/>
              </a:spcBef>
            </a:pPr>
            <a:r>
              <a:rPr sz="36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Unprotected </a:t>
            </a:r>
            <a:r>
              <a:rPr sz="3600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Wood</a:t>
            </a:r>
            <a:r>
              <a:rPr sz="3600" u="heavy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6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Frame: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50">
              <a:latin typeface="Times New Roman"/>
              <a:cs typeface="Times New Roman"/>
            </a:endParaRPr>
          </a:p>
          <a:p>
            <a:pPr marL="254635" marR="5080" indent="-242570">
              <a:lnSpc>
                <a:spcPct val="100000"/>
              </a:lnSpc>
              <a:spcBef>
                <a:spcPts val="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latin typeface="Calibri"/>
                <a:cs typeface="Calibri"/>
              </a:rPr>
              <a:t>It is </a:t>
            </a:r>
            <a:r>
              <a:rPr sz="2800" spc="-10" dirty="0">
                <a:latin typeface="Calibri"/>
                <a:cs typeface="Calibri"/>
              </a:rPr>
              <a:t>used commonly </a:t>
            </a:r>
            <a:r>
              <a:rPr sz="2800" spc="-15" dirty="0">
                <a:latin typeface="Calibri"/>
                <a:cs typeface="Calibri"/>
              </a:rPr>
              <a:t>at </a:t>
            </a:r>
            <a:r>
              <a:rPr sz="2800" spc="-10" dirty="0">
                <a:latin typeface="Calibri"/>
                <a:cs typeface="Calibri"/>
              </a:rPr>
              <a:t>single </a:t>
            </a:r>
            <a:r>
              <a:rPr sz="2800" spc="-15" dirty="0">
                <a:latin typeface="Calibri"/>
                <a:cs typeface="Calibri"/>
              </a:rPr>
              <a:t>family </a:t>
            </a:r>
            <a:r>
              <a:rPr sz="2800" spc="-10" dirty="0">
                <a:latin typeface="Calibri"/>
                <a:cs typeface="Calibri"/>
              </a:rPr>
              <a:t>homes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garages.  </a:t>
            </a:r>
            <a:r>
              <a:rPr sz="2800" spc="-10" dirty="0">
                <a:latin typeface="Calibri"/>
                <a:cs typeface="Calibri"/>
              </a:rPr>
              <a:t>They often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spc="-15" dirty="0">
                <a:latin typeface="Calibri"/>
                <a:cs typeface="Calibri"/>
              </a:rPr>
              <a:t>exposed </a:t>
            </a:r>
            <a:r>
              <a:rPr sz="2800" spc="-10" dirty="0">
                <a:latin typeface="Calibri"/>
                <a:cs typeface="Calibri"/>
              </a:rPr>
              <a:t>wood </a:t>
            </a:r>
            <a:r>
              <a:rPr sz="2800" spc="-5" dirty="0">
                <a:latin typeface="Calibri"/>
                <a:cs typeface="Calibri"/>
              </a:rPr>
              <a:t>so </a:t>
            </a:r>
            <a:r>
              <a:rPr sz="2800" spc="-15" dirty="0">
                <a:latin typeface="Calibri"/>
                <a:cs typeface="Calibri"/>
              </a:rPr>
              <a:t>there </a:t>
            </a:r>
            <a:r>
              <a:rPr sz="2800" spc="-5" dirty="0">
                <a:latin typeface="Calibri"/>
                <a:cs typeface="Calibri"/>
              </a:rPr>
              <a:t>is no </a:t>
            </a:r>
            <a:r>
              <a:rPr sz="2800" spc="-20" dirty="0">
                <a:latin typeface="Calibri"/>
                <a:cs typeface="Calibri"/>
              </a:rPr>
              <a:t>fire</a:t>
            </a:r>
            <a:r>
              <a:rPr sz="2800" spc="15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resistance.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6794" y="2747594"/>
            <a:ext cx="10464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spc="-5" dirty="0">
                <a:latin typeface="Calibri"/>
                <a:cs typeface="Calibri"/>
              </a:rPr>
              <a:t>Studs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9809" y="2823794"/>
            <a:ext cx="10242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Joi</a:t>
            </a:r>
            <a:r>
              <a:rPr sz="3600" spc="-40" dirty="0">
                <a:latin typeface="Calibri"/>
                <a:cs typeface="Calibri"/>
              </a:rPr>
              <a:t>s</a:t>
            </a:r>
            <a:r>
              <a:rPr sz="3600" dirty="0">
                <a:latin typeface="Calibri"/>
                <a:cs typeface="Calibri"/>
              </a:rPr>
              <a:t>ts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2175" y="6217107"/>
            <a:ext cx="1336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R</a:t>
            </a:r>
            <a:r>
              <a:rPr sz="3600" spc="-20" dirty="0">
                <a:latin typeface="Calibri"/>
                <a:cs typeface="Calibri"/>
              </a:rPr>
              <a:t>a</a:t>
            </a:r>
            <a:r>
              <a:rPr sz="3600" spc="-5" dirty="0">
                <a:latin typeface="Calibri"/>
                <a:cs typeface="Calibri"/>
              </a:rPr>
              <a:t>f</a:t>
            </a:r>
            <a:r>
              <a:rPr sz="3600" spc="-40" dirty="0">
                <a:latin typeface="Calibri"/>
                <a:cs typeface="Calibri"/>
              </a:rPr>
              <a:t>t</a:t>
            </a:r>
            <a:r>
              <a:rPr sz="3600" dirty="0">
                <a:latin typeface="Calibri"/>
                <a:cs typeface="Calibri"/>
              </a:rPr>
              <a:t>e</a:t>
            </a:r>
            <a:r>
              <a:rPr sz="3600" spc="-60" dirty="0">
                <a:latin typeface="Calibri"/>
                <a:cs typeface="Calibri"/>
              </a:rPr>
              <a:t>r</a:t>
            </a:r>
            <a:r>
              <a:rPr sz="3600" dirty="0">
                <a:latin typeface="Calibri"/>
                <a:cs typeface="Calibri"/>
              </a:rPr>
              <a:t>s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576" y="112776"/>
            <a:ext cx="3355848" cy="4117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304800"/>
            <a:ext cx="2971800" cy="373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65576" y="36576"/>
            <a:ext cx="5108448" cy="427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57600" y="228600"/>
            <a:ext cx="4724400" cy="388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2140" y="4582744"/>
            <a:ext cx="7457440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5270" marR="5080" indent="-243204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spc="-5" dirty="0">
                <a:latin typeface="Calibri"/>
                <a:cs typeface="Calibri"/>
              </a:rPr>
              <a:t>Check the </a:t>
            </a:r>
            <a:r>
              <a:rPr sz="2800" spc="-10" dirty="0">
                <a:latin typeface="Calibri"/>
                <a:cs typeface="Calibri"/>
              </a:rPr>
              <a:t>buildings </a:t>
            </a:r>
            <a:r>
              <a:rPr sz="2800" spc="-5" dirty="0">
                <a:latin typeface="Calibri"/>
                <a:cs typeface="Calibri"/>
              </a:rPr>
              <a:t>if </a:t>
            </a:r>
            <a:r>
              <a:rPr sz="2800" spc="-10" dirty="0">
                <a:latin typeface="Calibri"/>
                <a:cs typeface="Calibri"/>
              </a:rPr>
              <a:t>they </a:t>
            </a:r>
            <a:r>
              <a:rPr sz="2800" spc="-20" dirty="0">
                <a:latin typeface="Calibri"/>
                <a:cs typeface="Calibri"/>
              </a:rPr>
              <a:t>are resistant to </a:t>
            </a:r>
            <a:r>
              <a:rPr sz="2800" spc="-15" dirty="0">
                <a:latin typeface="Calibri"/>
                <a:cs typeface="Calibri"/>
              </a:rPr>
              <a:t>fire.  </a:t>
            </a:r>
            <a:r>
              <a:rPr sz="2800" spc="-10" dirty="0">
                <a:latin typeface="Calibri"/>
                <a:cs typeface="Calibri"/>
              </a:rPr>
              <a:t>Since STEEL does not </a:t>
            </a:r>
            <a:r>
              <a:rPr sz="2800" spc="-25" dirty="0">
                <a:latin typeface="Calibri"/>
                <a:cs typeface="Calibri"/>
              </a:rPr>
              <a:t>feed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spc="-15" dirty="0">
                <a:latin typeface="Calibri"/>
                <a:cs typeface="Calibri"/>
              </a:rPr>
              <a:t>fire, </a:t>
            </a:r>
            <a:r>
              <a:rPr sz="2800" spc="-20" dirty="0">
                <a:latin typeface="Calibri"/>
                <a:cs typeface="Calibri"/>
              </a:rPr>
              <a:t>steel </a:t>
            </a:r>
            <a:r>
              <a:rPr sz="2800" spc="-15" dirty="0">
                <a:latin typeface="Calibri"/>
                <a:cs typeface="Calibri"/>
              </a:rPr>
              <a:t>structured  </a:t>
            </a:r>
            <a:r>
              <a:rPr sz="2800" spc="-10" dirty="0">
                <a:latin typeface="Calibri"/>
                <a:cs typeface="Calibri"/>
              </a:rPr>
              <a:t>buildings would </a:t>
            </a:r>
            <a:r>
              <a:rPr sz="2800" spc="-5" dirty="0">
                <a:latin typeface="Calibri"/>
                <a:cs typeface="Calibri"/>
              </a:rPr>
              <a:t>be </a:t>
            </a:r>
            <a:r>
              <a:rPr sz="2800" spc="-15" dirty="0">
                <a:latin typeface="Calibri"/>
                <a:cs typeface="Calibri"/>
              </a:rPr>
              <a:t>more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safer.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686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4125848"/>
            <a:ext cx="800608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635" marR="5080" indent="-24257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"/>
              <a:tabLst>
                <a:tab pos="292735" algn="l"/>
                <a:tab pos="2988310" algn="l"/>
              </a:tabLst>
            </a:pPr>
            <a:r>
              <a:rPr sz="2800" spc="-10" dirty="0">
                <a:latin typeface="Calibri"/>
                <a:cs typeface="Calibri"/>
              </a:rPr>
              <a:t>Hence,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construct </a:t>
            </a:r>
            <a:r>
              <a:rPr sz="2800" spc="-20" dirty="0">
                <a:latin typeface="Calibri"/>
                <a:cs typeface="Calibri"/>
              </a:rPr>
              <a:t>any </a:t>
            </a:r>
            <a:r>
              <a:rPr sz="2800" spc="-15" dirty="0">
                <a:latin typeface="Calibri"/>
                <a:cs typeface="Calibri"/>
              </a:rPr>
              <a:t>structure, </a:t>
            </a:r>
            <a:r>
              <a:rPr sz="2800" spc="-25" dirty="0">
                <a:latin typeface="Calibri"/>
                <a:cs typeface="Calibri"/>
              </a:rPr>
              <a:t>first </a:t>
            </a:r>
            <a:r>
              <a:rPr sz="2800" spc="-20" dirty="0">
                <a:latin typeface="Calibri"/>
                <a:cs typeface="Calibri"/>
              </a:rPr>
              <a:t>attain  </a:t>
            </a:r>
            <a:r>
              <a:rPr sz="2800" spc="-5" dirty="0">
                <a:latin typeface="Calibri"/>
                <a:cs typeface="Calibri"/>
              </a:rPr>
              <a:t>knowledge about the type </a:t>
            </a:r>
            <a:r>
              <a:rPr sz="2800" spc="-20" dirty="0">
                <a:latin typeface="Calibri"/>
                <a:cs typeface="Calibri"/>
              </a:rPr>
              <a:t>you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going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construct,  </a:t>
            </a:r>
            <a:r>
              <a:rPr sz="2800" spc="-5" dirty="0">
                <a:latin typeface="Calibri"/>
                <a:cs typeface="Calibri"/>
              </a:rPr>
              <a:t>and also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its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safety	</a:t>
            </a:r>
            <a:r>
              <a:rPr sz="2800" spc="-10" dirty="0">
                <a:latin typeface="Calibri"/>
                <a:cs typeface="Calibri"/>
              </a:rPr>
              <a:t>measures.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9559" y="3723130"/>
            <a:ext cx="4831080" cy="3134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304800"/>
            <a:ext cx="4800600" cy="3429000"/>
          </a:xfrm>
          <a:custGeom>
            <a:avLst/>
            <a:gdLst/>
            <a:ahLst/>
            <a:cxnLst/>
            <a:rect l="l" t="t" r="r" b="b"/>
            <a:pathLst>
              <a:path w="4800600" h="3429000">
                <a:moveTo>
                  <a:pt x="4505960" y="0"/>
                </a:moveTo>
                <a:lnTo>
                  <a:pt x="294690" y="0"/>
                </a:lnTo>
                <a:lnTo>
                  <a:pt x="246891" y="3857"/>
                </a:lnTo>
                <a:lnTo>
                  <a:pt x="201546" y="15024"/>
                </a:lnTo>
                <a:lnTo>
                  <a:pt x="159264" y="32894"/>
                </a:lnTo>
                <a:lnTo>
                  <a:pt x="120651" y="56859"/>
                </a:lnTo>
                <a:lnTo>
                  <a:pt x="86313" y="86312"/>
                </a:lnTo>
                <a:lnTo>
                  <a:pt x="56859" y="120645"/>
                </a:lnTo>
                <a:lnTo>
                  <a:pt x="32893" y="159252"/>
                </a:lnTo>
                <a:lnTo>
                  <a:pt x="15023" y="201525"/>
                </a:lnTo>
                <a:lnTo>
                  <a:pt x="3857" y="246857"/>
                </a:lnTo>
                <a:lnTo>
                  <a:pt x="0" y="294639"/>
                </a:lnTo>
                <a:lnTo>
                  <a:pt x="0" y="3134360"/>
                </a:lnTo>
                <a:lnTo>
                  <a:pt x="3857" y="3182142"/>
                </a:lnTo>
                <a:lnTo>
                  <a:pt x="15023" y="3227474"/>
                </a:lnTo>
                <a:lnTo>
                  <a:pt x="32893" y="3269747"/>
                </a:lnTo>
                <a:lnTo>
                  <a:pt x="56859" y="3308354"/>
                </a:lnTo>
                <a:lnTo>
                  <a:pt x="86313" y="3342687"/>
                </a:lnTo>
                <a:lnTo>
                  <a:pt x="120651" y="3372140"/>
                </a:lnTo>
                <a:lnTo>
                  <a:pt x="159264" y="3396105"/>
                </a:lnTo>
                <a:lnTo>
                  <a:pt x="201546" y="3413975"/>
                </a:lnTo>
                <a:lnTo>
                  <a:pt x="246891" y="3425142"/>
                </a:lnTo>
                <a:lnTo>
                  <a:pt x="294690" y="3429000"/>
                </a:lnTo>
                <a:lnTo>
                  <a:pt x="4505960" y="3429000"/>
                </a:lnTo>
                <a:lnTo>
                  <a:pt x="4553742" y="3425142"/>
                </a:lnTo>
                <a:lnTo>
                  <a:pt x="4599074" y="3413975"/>
                </a:lnTo>
                <a:lnTo>
                  <a:pt x="4641347" y="3396105"/>
                </a:lnTo>
                <a:lnTo>
                  <a:pt x="4679954" y="3372140"/>
                </a:lnTo>
                <a:lnTo>
                  <a:pt x="4714287" y="3342687"/>
                </a:lnTo>
                <a:lnTo>
                  <a:pt x="4743740" y="3308354"/>
                </a:lnTo>
                <a:lnTo>
                  <a:pt x="4767705" y="3269747"/>
                </a:lnTo>
                <a:lnTo>
                  <a:pt x="4785575" y="3227474"/>
                </a:lnTo>
                <a:lnTo>
                  <a:pt x="4796742" y="3182142"/>
                </a:lnTo>
                <a:lnTo>
                  <a:pt x="4800600" y="3134360"/>
                </a:lnTo>
                <a:lnTo>
                  <a:pt x="4800600" y="294639"/>
                </a:lnTo>
                <a:lnTo>
                  <a:pt x="4796742" y="246857"/>
                </a:lnTo>
                <a:lnTo>
                  <a:pt x="4785575" y="201525"/>
                </a:lnTo>
                <a:lnTo>
                  <a:pt x="4767705" y="159252"/>
                </a:lnTo>
                <a:lnTo>
                  <a:pt x="4743740" y="120645"/>
                </a:lnTo>
                <a:lnTo>
                  <a:pt x="4714287" y="86312"/>
                </a:lnTo>
                <a:lnTo>
                  <a:pt x="4679954" y="56859"/>
                </a:lnTo>
                <a:lnTo>
                  <a:pt x="4641347" y="32894"/>
                </a:lnTo>
                <a:lnTo>
                  <a:pt x="4599074" y="15024"/>
                </a:lnTo>
                <a:lnTo>
                  <a:pt x="4553742" y="3857"/>
                </a:lnTo>
                <a:lnTo>
                  <a:pt x="450596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4800" y="304800"/>
            <a:ext cx="4800600" cy="342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94959" y="3723130"/>
            <a:ext cx="3383280" cy="3134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10200" y="457200"/>
            <a:ext cx="3352800" cy="3276600"/>
          </a:xfrm>
          <a:custGeom>
            <a:avLst/>
            <a:gdLst/>
            <a:ahLst/>
            <a:cxnLst/>
            <a:rect l="l" t="t" r="r" b="b"/>
            <a:pathLst>
              <a:path w="3352800" h="3276600">
                <a:moveTo>
                  <a:pt x="3071241" y="0"/>
                </a:moveTo>
                <a:lnTo>
                  <a:pt x="281559" y="0"/>
                </a:lnTo>
                <a:lnTo>
                  <a:pt x="235901" y="3686"/>
                </a:lnTo>
                <a:lnTo>
                  <a:pt x="192584" y="14359"/>
                </a:lnTo>
                <a:lnTo>
                  <a:pt x="152189" y="31437"/>
                </a:lnTo>
                <a:lnTo>
                  <a:pt x="115296" y="54339"/>
                </a:lnTo>
                <a:lnTo>
                  <a:pt x="82486" y="82486"/>
                </a:lnTo>
                <a:lnTo>
                  <a:pt x="54339" y="115296"/>
                </a:lnTo>
                <a:lnTo>
                  <a:pt x="31437" y="152189"/>
                </a:lnTo>
                <a:lnTo>
                  <a:pt x="14359" y="192584"/>
                </a:lnTo>
                <a:lnTo>
                  <a:pt x="3686" y="235901"/>
                </a:lnTo>
                <a:lnTo>
                  <a:pt x="0" y="281559"/>
                </a:lnTo>
                <a:lnTo>
                  <a:pt x="0" y="2995041"/>
                </a:lnTo>
                <a:lnTo>
                  <a:pt x="3686" y="3040698"/>
                </a:lnTo>
                <a:lnTo>
                  <a:pt x="14359" y="3084015"/>
                </a:lnTo>
                <a:lnTo>
                  <a:pt x="31437" y="3124410"/>
                </a:lnTo>
                <a:lnTo>
                  <a:pt x="54339" y="3161303"/>
                </a:lnTo>
                <a:lnTo>
                  <a:pt x="82486" y="3194113"/>
                </a:lnTo>
                <a:lnTo>
                  <a:pt x="115296" y="3222260"/>
                </a:lnTo>
                <a:lnTo>
                  <a:pt x="152189" y="3245162"/>
                </a:lnTo>
                <a:lnTo>
                  <a:pt x="192584" y="3262240"/>
                </a:lnTo>
                <a:lnTo>
                  <a:pt x="235901" y="3272913"/>
                </a:lnTo>
                <a:lnTo>
                  <a:pt x="281559" y="3276600"/>
                </a:lnTo>
                <a:lnTo>
                  <a:pt x="3071241" y="3276600"/>
                </a:lnTo>
                <a:lnTo>
                  <a:pt x="3116898" y="3272913"/>
                </a:lnTo>
                <a:lnTo>
                  <a:pt x="3160215" y="3262240"/>
                </a:lnTo>
                <a:lnTo>
                  <a:pt x="3200610" y="3245162"/>
                </a:lnTo>
                <a:lnTo>
                  <a:pt x="3237503" y="3222260"/>
                </a:lnTo>
                <a:lnTo>
                  <a:pt x="3270313" y="3194113"/>
                </a:lnTo>
                <a:lnTo>
                  <a:pt x="3298460" y="3161303"/>
                </a:lnTo>
                <a:lnTo>
                  <a:pt x="3321362" y="3124410"/>
                </a:lnTo>
                <a:lnTo>
                  <a:pt x="3338440" y="3084015"/>
                </a:lnTo>
                <a:lnTo>
                  <a:pt x="3349113" y="3040698"/>
                </a:lnTo>
                <a:lnTo>
                  <a:pt x="3352800" y="2995041"/>
                </a:lnTo>
                <a:lnTo>
                  <a:pt x="3352800" y="281559"/>
                </a:lnTo>
                <a:lnTo>
                  <a:pt x="3349113" y="235901"/>
                </a:lnTo>
                <a:lnTo>
                  <a:pt x="3338440" y="192584"/>
                </a:lnTo>
                <a:lnTo>
                  <a:pt x="3321362" y="152189"/>
                </a:lnTo>
                <a:lnTo>
                  <a:pt x="3298460" y="115296"/>
                </a:lnTo>
                <a:lnTo>
                  <a:pt x="3270313" y="82486"/>
                </a:lnTo>
                <a:lnTo>
                  <a:pt x="3237503" y="54339"/>
                </a:lnTo>
                <a:lnTo>
                  <a:pt x="3200610" y="31437"/>
                </a:lnTo>
                <a:lnTo>
                  <a:pt x="3160215" y="14359"/>
                </a:lnTo>
                <a:lnTo>
                  <a:pt x="3116898" y="3686"/>
                </a:lnTo>
                <a:lnTo>
                  <a:pt x="307124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10200" y="457200"/>
            <a:ext cx="3352800" cy="3276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6096000" cy="677108"/>
          </a:xfrm>
        </p:spPr>
        <p:txBody>
          <a:bodyPr/>
          <a:lstStyle/>
          <a:p>
            <a:r>
              <a:rPr lang="en-US" sz="4000" dirty="0" smtClean="0"/>
              <a:t>Non Building</a:t>
            </a:r>
            <a:r>
              <a:rPr lang="en-US" sz="4000" spc="-75" dirty="0" smtClean="0"/>
              <a:t> </a:t>
            </a:r>
            <a:r>
              <a:rPr lang="en-US" sz="4000" spc="-5" dirty="0" smtClean="0"/>
              <a:t>Structure</a:t>
            </a:r>
            <a:r>
              <a:rPr lang="en-US" b="1" spc="-5" dirty="0"/>
              <a:t>: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590" y="2133600"/>
            <a:ext cx="7344410" cy="4308872"/>
          </a:xfrm>
        </p:spPr>
        <p:txBody>
          <a:bodyPr/>
          <a:lstStyle/>
          <a:p>
            <a:pPr algn="just"/>
            <a:r>
              <a:rPr lang="en-US" dirty="0"/>
              <a:t>A</a:t>
            </a:r>
            <a:r>
              <a:rPr lang="en-US" sz="2800" dirty="0"/>
              <a:t> </a:t>
            </a:r>
            <a:r>
              <a:rPr lang="en-US" sz="2800" b="1" dirty="0" smtClean="0"/>
              <a:t>non building </a:t>
            </a:r>
            <a:r>
              <a:rPr lang="en-US" sz="2800" b="1" dirty="0"/>
              <a:t>structure</a:t>
            </a:r>
            <a:r>
              <a:rPr lang="en-US" sz="2800" dirty="0"/>
              <a:t>, also referred to simply as a </a:t>
            </a:r>
            <a:r>
              <a:rPr lang="en-US" sz="2800" b="1" dirty="0"/>
              <a:t>structure</a:t>
            </a:r>
            <a:r>
              <a:rPr lang="en-US" sz="2800" dirty="0"/>
              <a:t>, refers to any body or system of connected parts used to support a load that was not designed for continuous human occupancy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dirty="0"/>
              <a:t>A </a:t>
            </a:r>
            <a:r>
              <a:rPr lang="en-US" sz="2800" b="1" dirty="0" smtClean="0"/>
              <a:t>non building </a:t>
            </a:r>
            <a:r>
              <a:rPr lang="en-US" sz="2800" b="1" dirty="0"/>
              <a:t>structure</a:t>
            </a:r>
            <a:r>
              <a:rPr lang="en-US" sz="2800" dirty="0"/>
              <a:t>, also referred to simply as a </a:t>
            </a:r>
            <a:r>
              <a:rPr lang="en-US" sz="2800" b="1" dirty="0"/>
              <a:t>structure</a:t>
            </a:r>
            <a:r>
              <a:rPr lang="en-US" sz="2800" dirty="0"/>
              <a:t>, refers to any body or system of connected parts used to support a load that was not designed for continuous human occupancy</a:t>
            </a:r>
            <a:r>
              <a:rPr lang="en-US" sz="2800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smtClean="0"/>
              <a:t>e.g. overpasses , bridges , towers.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975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5334000" cy="615553"/>
          </a:xfrm>
        </p:spPr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Buildings </a:t>
            </a:r>
            <a:r>
              <a:rPr lang="en-US" sz="4000" dirty="0" smtClean="0">
                <a:latin typeface="Calibri"/>
                <a:cs typeface="Calibri"/>
              </a:rPr>
              <a:t>classification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8487410" cy="1800493"/>
          </a:xfrm>
        </p:spPr>
        <p:txBody>
          <a:bodyPr/>
          <a:lstStyle/>
          <a:p>
            <a:pPr marL="295275" indent="-283210">
              <a:lnSpc>
                <a:spcPct val="100000"/>
              </a:lnSpc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lang="en-US" sz="2800" spc="-10" dirty="0"/>
              <a:t>Buildings </a:t>
            </a:r>
            <a:r>
              <a:rPr lang="en-US" sz="2800" spc="-20" dirty="0"/>
              <a:t>are </a:t>
            </a:r>
            <a:r>
              <a:rPr lang="en-US" sz="2800" spc="-5" dirty="0"/>
              <a:t>classified </a:t>
            </a:r>
            <a:r>
              <a:rPr lang="en-US" sz="2800" spc="-20" dirty="0"/>
              <a:t>into </a:t>
            </a:r>
            <a:r>
              <a:rPr lang="en-US" sz="2800" spc="-10" dirty="0"/>
              <a:t>two</a:t>
            </a:r>
            <a:r>
              <a:rPr lang="en-US" sz="2800" spc="85" dirty="0"/>
              <a:t> </a:t>
            </a:r>
            <a:r>
              <a:rPr lang="en-US" sz="2800" spc="-15" dirty="0"/>
              <a:t>categories.</a:t>
            </a:r>
            <a:endParaRPr lang="en-US" sz="2800" dirty="0"/>
          </a:p>
          <a:p>
            <a:pPr>
              <a:lnSpc>
                <a:spcPct val="100000"/>
              </a:lnSpc>
              <a:spcBef>
                <a:spcPts val="45"/>
              </a:spcBef>
              <a:buFont typeface="Wingdings"/>
              <a:buChar char=""/>
            </a:pPr>
            <a:endParaRPr lang="en-US" sz="3300" dirty="0">
              <a:latin typeface="Times New Roman"/>
              <a:cs typeface="Times New Roman"/>
            </a:endParaRPr>
          </a:p>
          <a:p>
            <a:pPr marL="3007360" lvl="1" indent="-370840">
              <a:lnSpc>
                <a:spcPct val="100000"/>
              </a:lnSpc>
              <a:buAutoNum type="arabicParenR"/>
              <a:tabLst>
                <a:tab pos="3007995" algn="l"/>
              </a:tabLst>
            </a:pPr>
            <a:r>
              <a:rPr lang="en-US" sz="2800" spc="-5" dirty="0">
                <a:cs typeface="Calibri"/>
              </a:rPr>
              <a:t>Based on the</a:t>
            </a:r>
            <a:r>
              <a:rPr lang="en-US" sz="2800" spc="5" dirty="0">
                <a:cs typeface="Calibri"/>
              </a:rPr>
              <a:t> </a:t>
            </a:r>
            <a:r>
              <a:rPr lang="en-US" sz="2800" spc="-25" dirty="0">
                <a:cs typeface="Calibri"/>
              </a:rPr>
              <a:t>occupancy.</a:t>
            </a:r>
            <a:endParaRPr lang="en-US" sz="2800" dirty="0">
              <a:cs typeface="Calibri"/>
            </a:endParaRPr>
          </a:p>
          <a:p>
            <a:pPr marL="3025775" lvl="1" indent="-370840">
              <a:lnSpc>
                <a:spcPct val="100000"/>
              </a:lnSpc>
              <a:buAutoNum type="arabicParenR"/>
              <a:tabLst>
                <a:tab pos="3026410" algn="l"/>
              </a:tabLst>
            </a:pPr>
            <a:r>
              <a:rPr lang="en-US" sz="2800" spc="-5" dirty="0">
                <a:cs typeface="Calibri"/>
              </a:rPr>
              <a:t>Based on the type of</a:t>
            </a:r>
            <a:r>
              <a:rPr lang="en-US" sz="2800" spc="5" dirty="0">
                <a:cs typeface="Calibri"/>
              </a:rPr>
              <a:t> </a:t>
            </a:r>
            <a:r>
              <a:rPr lang="en-US" sz="2800" spc="-10" dirty="0">
                <a:cs typeface="Calibri"/>
              </a:rPr>
              <a:t>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068" y="321563"/>
            <a:ext cx="858012" cy="835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7491" y="298704"/>
            <a:ext cx="3819144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3235" y="298704"/>
            <a:ext cx="4477512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7076" y="845819"/>
            <a:ext cx="3989831" cy="716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37347" y="298704"/>
            <a:ext cx="641603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3540" y="388365"/>
            <a:ext cx="8119745" cy="5626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0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sz="3200" dirty="0">
                <a:latin typeface="Calibri"/>
                <a:cs typeface="Calibri"/>
              </a:rPr>
              <a:t>Buildings classified,</a:t>
            </a:r>
            <a:r>
              <a:rPr sz="32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i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based on </a:t>
            </a:r>
            <a:r>
              <a:rPr sz="3200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the</a:t>
            </a:r>
            <a:r>
              <a:rPr sz="3200" i="1" u="heavy" spc="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 </a:t>
            </a:r>
            <a:r>
              <a:rPr sz="3200" i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occupancy</a:t>
            </a:r>
            <a:r>
              <a:rPr sz="3200" spc="-10" dirty="0">
                <a:latin typeface="Calibri"/>
                <a:cs typeface="Calibri"/>
              </a:rPr>
              <a:t>:</a:t>
            </a:r>
            <a:endParaRPr sz="3200" dirty="0">
              <a:latin typeface="Calibri"/>
              <a:cs typeface="Calibri"/>
            </a:endParaRPr>
          </a:p>
          <a:p>
            <a:pPr marL="317500" marR="5080">
              <a:lnSpc>
                <a:spcPct val="100000"/>
              </a:lnSpc>
              <a:spcBef>
                <a:spcPts val="2800"/>
              </a:spcBef>
              <a:tabLst>
                <a:tab pos="6731000" algn="l"/>
              </a:tabLst>
            </a:pPr>
            <a:r>
              <a:rPr sz="2400" spc="-15" dirty="0">
                <a:latin typeface="Calibri"/>
                <a:cs typeface="Calibri"/>
              </a:rPr>
              <a:t>Every </a:t>
            </a:r>
            <a:r>
              <a:rPr sz="2400" spc="-5" dirty="0">
                <a:latin typeface="Calibri"/>
                <a:cs typeface="Calibri"/>
              </a:rPr>
              <a:t>building or portion </a:t>
            </a:r>
            <a:r>
              <a:rPr sz="2400" spc="-10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land </a:t>
            </a:r>
            <a:r>
              <a:rPr sz="2400" spc="-5" dirty="0">
                <a:latin typeface="Calibri"/>
                <a:cs typeface="Calibri"/>
              </a:rPr>
              <a:t>shall be </a:t>
            </a:r>
            <a:r>
              <a:rPr sz="2400" dirty="0">
                <a:latin typeface="Calibri"/>
                <a:cs typeface="Calibri"/>
              </a:rPr>
              <a:t>classified </a:t>
            </a:r>
            <a:r>
              <a:rPr sz="2400" spc="-10" dirty="0">
                <a:latin typeface="Calibri"/>
                <a:cs typeface="Calibri"/>
              </a:rPr>
              <a:t>according </a:t>
            </a:r>
            <a:r>
              <a:rPr sz="2400" spc="-15" dirty="0">
                <a:latin typeface="Calibri"/>
                <a:cs typeface="Calibri"/>
              </a:rPr>
              <a:t>to  </a:t>
            </a:r>
            <a:r>
              <a:rPr sz="2400" dirty="0">
                <a:latin typeface="Calibri"/>
                <a:cs typeface="Calibri"/>
              </a:rPr>
              <a:t>its </a:t>
            </a:r>
            <a:r>
              <a:rPr sz="2400" spc="-5" dirty="0">
                <a:latin typeface="Calibri"/>
                <a:cs typeface="Calibri"/>
              </a:rPr>
              <a:t>use </a:t>
            </a:r>
            <a:r>
              <a:rPr sz="2400" spc="-5" dirty="0" smtClean="0">
                <a:latin typeface="Calibri"/>
                <a:cs typeface="Calibri"/>
              </a:rPr>
              <a:t>or </a:t>
            </a:r>
            <a:r>
              <a:rPr sz="2400" dirty="0" smtClean="0">
                <a:latin typeface="Calibri"/>
                <a:cs typeface="Calibri"/>
              </a:rPr>
              <a:t>the </a:t>
            </a:r>
            <a:r>
              <a:rPr sz="2400" spc="-10" dirty="0" smtClean="0">
                <a:latin typeface="Calibri"/>
                <a:cs typeface="Calibri"/>
              </a:rPr>
              <a:t>character </a:t>
            </a:r>
            <a:r>
              <a:rPr sz="2400" spc="-5" dirty="0" smtClean="0">
                <a:latin typeface="Calibri"/>
                <a:cs typeface="Calibri"/>
              </a:rPr>
              <a:t>of </a:t>
            </a:r>
            <a:r>
              <a:rPr sz="2400" dirty="0" smtClean="0">
                <a:latin typeface="Calibri"/>
                <a:cs typeface="Calibri"/>
              </a:rPr>
              <a:t>its </a:t>
            </a:r>
            <a:r>
              <a:rPr sz="2400" spc="-5" dirty="0" smtClean="0">
                <a:latin typeface="Calibri"/>
                <a:cs typeface="Calibri"/>
              </a:rPr>
              <a:t>occupancy</a:t>
            </a:r>
            <a:r>
              <a:rPr lang="en-US" sz="2400" spc="-5" dirty="0" smtClean="0">
                <a:latin typeface="Calibri"/>
                <a:cs typeface="Calibri"/>
              </a:rPr>
              <a:t>. </a:t>
            </a:r>
            <a:r>
              <a:rPr sz="2400" spc="-10" dirty="0" smtClean="0">
                <a:latin typeface="Calibri"/>
                <a:cs typeface="Calibri"/>
              </a:rPr>
              <a:t>They </a:t>
            </a:r>
            <a:r>
              <a:rPr sz="2400" spc="-10" dirty="0">
                <a:latin typeface="Calibri"/>
                <a:cs typeface="Calibri"/>
              </a:rPr>
              <a:t>are </a:t>
            </a:r>
            <a:r>
              <a:rPr sz="2400" spc="-15" dirty="0">
                <a:latin typeface="Calibri"/>
                <a:cs typeface="Calibri"/>
              </a:rPr>
              <a:t>categorized into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 smtClean="0">
                <a:latin typeface="Calibri"/>
                <a:cs typeface="Calibri"/>
              </a:rPr>
              <a:t>following</a:t>
            </a:r>
            <a:r>
              <a:rPr lang="en-US" sz="2400" spc="-10" dirty="0" smtClean="0">
                <a:latin typeface="Calibri"/>
                <a:cs typeface="Calibri"/>
              </a:rPr>
              <a:t> </a:t>
            </a:r>
            <a:r>
              <a:rPr sz="2400" spc="-5" dirty="0" smtClean="0">
                <a:latin typeface="Calibri"/>
                <a:cs typeface="Calibri"/>
              </a:rPr>
              <a:t>types</a:t>
            </a:r>
            <a:r>
              <a:rPr sz="2400" spc="-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3225800" algn="l"/>
                <a:tab pos="3226435" algn="l"/>
              </a:tabLst>
            </a:pPr>
            <a:r>
              <a:rPr sz="2400" spc="-10" dirty="0">
                <a:latin typeface="Calibri"/>
                <a:cs typeface="Calibri"/>
              </a:rPr>
              <a:t>Agricultural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buAutoNum type="arabicParenR"/>
              <a:tabLst>
                <a:tab pos="3225800" algn="l"/>
                <a:tab pos="3226435" algn="l"/>
              </a:tabLst>
            </a:pPr>
            <a:r>
              <a:rPr sz="2400" spc="-5" dirty="0">
                <a:latin typeface="Calibri"/>
                <a:cs typeface="Calibri"/>
              </a:rPr>
              <a:t>Commercial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buAutoNum type="arabicParenR"/>
              <a:tabLst>
                <a:tab pos="3225800" algn="l"/>
                <a:tab pos="3226435" algn="l"/>
              </a:tabLst>
            </a:pPr>
            <a:r>
              <a:rPr sz="2400" spc="-5" dirty="0">
                <a:latin typeface="Calibri"/>
                <a:cs typeface="Calibri"/>
              </a:rPr>
              <a:t>Residential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buAutoNum type="arabicParenR"/>
              <a:tabLst>
                <a:tab pos="3225800" algn="l"/>
                <a:tab pos="3226435" algn="l"/>
              </a:tabLst>
            </a:pPr>
            <a:r>
              <a:rPr sz="2400" spc="-10" dirty="0">
                <a:latin typeface="Calibri"/>
                <a:cs typeface="Calibri"/>
              </a:rPr>
              <a:t>Educational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buAutoNum type="arabicParenR"/>
              <a:tabLst>
                <a:tab pos="3225800" algn="l"/>
                <a:tab pos="3226435" algn="l"/>
              </a:tabLst>
            </a:pPr>
            <a:r>
              <a:rPr sz="2400" spc="-10" dirty="0">
                <a:latin typeface="Calibri"/>
                <a:cs typeface="Calibri"/>
              </a:rPr>
              <a:t>Government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buAutoNum type="arabicParenR"/>
              <a:tabLst>
                <a:tab pos="3225800" algn="l"/>
                <a:tab pos="3226435" algn="l"/>
              </a:tabLst>
            </a:pPr>
            <a:r>
              <a:rPr sz="2400" spc="-5" dirty="0">
                <a:latin typeface="Calibri"/>
                <a:cs typeface="Calibri"/>
              </a:rPr>
              <a:t>Industrial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buAutoNum type="arabicParenR"/>
              <a:tabLst>
                <a:tab pos="3225800" algn="l"/>
                <a:tab pos="3226435" algn="l"/>
              </a:tabLst>
            </a:pPr>
            <a:r>
              <a:rPr sz="2400" spc="-5" dirty="0">
                <a:latin typeface="Calibri"/>
                <a:cs typeface="Calibri"/>
              </a:rPr>
              <a:t>Military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3225800" algn="l"/>
                <a:tab pos="3226435" algn="l"/>
              </a:tabLst>
            </a:pPr>
            <a:r>
              <a:rPr sz="2400" spc="-5" dirty="0">
                <a:latin typeface="Calibri"/>
                <a:cs typeface="Calibri"/>
              </a:rPr>
              <a:t>Religious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25800" lvl="1" indent="-383540">
              <a:lnSpc>
                <a:spcPct val="100000"/>
              </a:lnSpc>
              <a:buAutoNum type="arabicParenR"/>
              <a:tabLst>
                <a:tab pos="3225800" algn="l"/>
                <a:tab pos="3226435" algn="l"/>
              </a:tabLst>
            </a:pPr>
            <a:r>
              <a:rPr sz="2400" spc="-25" dirty="0">
                <a:latin typeface="Calibri"/>
                <a:cs typeface="Calibri"/>
              </a:rPr>
              <a:t>Transport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243580" lvl="1" indent="-467995">
              <a:lnSpc>
                <a:spcPct val="100000"/>
              </a:lnSpc>
              <a:buAutoNum type="arabicParenR"/>
              <a:tabLst>
                <a:tab pos="3244215" algn="l"/>
              </a:tabLst>
            </a:pPr>
            <a:r>
              <a:rPr sz="2400" spc="-20" dirty="0">
                <a:latin typeface="Calibri"/>
                <a:cs typeface="Calibri"/>
              </a:rPr>
              <a:t>Power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plants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5296" y="0"/>
            <a:ext cx="5675376" cy="1005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6794" y="15951"/>
            <a:ext cx="50342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imes New Roman"/>
                <a:cs typeface="Times New Roman"/>
              </a:rPr>
              <a:t>Agricultural buildings: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30096" y="582168"/>
            <a:ext cx="5065776" cy="103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848613"/>
            <a:ext cx="652653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735" marR="5080" indent="-292735" algn="just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"/>
              <a:tabLst>
                <a:tab pos="292735" algn="l"/>
                <a:tab pos="3869054" algn="l"/>
              </a:tabLst>
            </a:pPr>
            <a:r>
              <a:rPr sz="2800" spc="-10" dirty="0">
                <a:latin typeface="Calibri"/>
                <a:cs typeface="Calibri"/>
              </a:rPr>
              <a:t>They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structures </a:t>
            </a:r>
            <a:r>
              <a:rPr sz="2800" spc="-10" dirty="0">
                <a:latin typeface="Calibri"/>
                <a:cs typeface="Calibri"/>
              </a:rPr>
              <a:t>designed </a:t>
            </a:r>
            <a:r>
              <a:rPr sz="2800" spc="-30" dirty="0">
                <a:latin typeface="Calibri"/>
                <a:cs typeface="Calibri"/>
              </a:rPr>
              <a:t>for  </a:t>
            </a:r>
            <a:r>
              <a:rPr sz="2800" spc="-20" dirty="0">
                <a:latin typeface="Calibri"/>
                <a:cs typeface="Calibri"/>
              </a:rPr>
              <a:t>farmers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0" dirty="0">
                <a:latin typeface="Calibri"/>
                <a:cs typeface="Calibri"/>
              </a:rPr>
              <a:t>agricultural practices, </a:t>
            </a:r>
            <a:r>
              <a:rPr sz="2800" spc="-30" dirty="0">
                <a:latin typeface="Calibri"/>
                <a:cs typeface="Calibri"/>
              </a:rPr>
              <a:t>for  </a:t>
            </a:r>
            <a:r>
              <a:rPr sz="2800" spc="-15" dirty="0">
                <a:latin typeface="Calibri"/>
                <a:cs typeface="Calibri"/>
              </a:rPr>
              <a:t>growing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harvesting	</a:t>
            </a:r>
            <a:r>
              <a:rPr sz="2800" spc="-15" dirty="0">
                <a:latin typeface="Calibri"/>
                <a:cs typeface="Calibri"/>
              </a:rPr>
              <a:t>crops,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5" dirty="0">
                <a:latin typeface="Calibri"/>
                <a:cs typeface="Calibri"/>
              </a:rPr>
              <a:t>raise  live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stock.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" y="4942330"/>
            <a:ext cx="2630424" cy="1859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" y="3124200"/>
            <a:ext cx="2600325" cy="1828800"/>
          </a:xfrm>
          <a:custGeom>
            <a:avLst/>
            <a:gdLst/>
            <a:ahLst/>
            <a:cxnLst/>
            <a:rect l="l" t="t" r="r" b="b"/>
            <a:pathLst>
              <a:path w="2600325" h="1828800">
                <a:moveTo>
                  <a:pt x="2442718" y="0"/>
                </a:moveTo>
                <a:lnTo>
                  <a:pt x="157162" y="0"/>
                </a:lnTo>
                <a:lnTo>
                  <a:pt x="107489" y="8012"/>
                </a:lnTo>
                <a:lnTo>
                  <a:pt x="64347" y="30325"/>
                </a:lnTo>
                <a:lnTo>
                  <a:pt x="30325" y="64355"/>
                </a:lnTo>
                <a:lnTo>
                  <a:pt x="8012" y="107517"/>
                </a:lnTo>
                <a:lnTo>
                  <a:pt x="0" y="157225"/>
                </a:lnTo>
                <a:lnTo>
                  <a:pt x="0" y="1671574"/>
                </a:lnTo>
                <a:lnTo>
                  <a:pt x="8012" y="1721282"/>
                </a:lnTo>
                <a:lnTo>
                  <a:pt x="30325" y="1764444"/>
                </a:lnTo>
                <a:lnTo>
                  <a:pt x="64347" y="1798474"/>
                </a:lnTo>
                <a:lnTo>
                  <a:pt x="107489" y="1820787"/>
                </a:lnTo>
                <a:lnTo>
                  <a:pt x="157162" y="1828800"/>
                </a:lnTo>
                <a:lnTo>
                  <a:pt x="2442718" y="1828800"/>
                </a:lnTo>
                <a:lnTo>
                  <a:pt x="2492426" y="1820787"/>
                </a:lnTo>
                <a:lnTo>
                  <a:pt x="2535588" y="1798474"/>
                </a:lnTo>
                <a:lnTo>
                  <a:pt x="2569618" y="1764444"/>
                </a:lnTo>
                <a:lnTo>
                  <a:pt x="2591931" y="1721282"/>
                </a:lnTo>
                <a:lnTo>
                  <a:pt x="2599944" y="1671574"/>
                </a:lnTo>
                <a:lnTo>
                  <a:pt x="2599944" y="157225"/>
                </a:lnTo>
                <a:lnTo>
                  <a:pt x="2591931" y="107517"/>
                </a:lnTo>
                <a:lnTo>
                  <a:pt x="2569618" y="64355"/>
                </a:lnTo>
                <a:lnTo>
                  <a:pt x="2535588" y="30325"/>
                </a:lnTo>
                <a:lnTo>
                  <a:pt x="2492426" y="8012"/>
                </a:lnTo>
                <a:lnTo>
                  <a:pt x="244271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" y="3124200"/>
            <a:ext cx="2599944" cy="182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360" y="4933188"/>
            <a:ext cx="2650236" cy="1773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95600" y="3200400"/>
            <a:ext cx="2620010" cy="1743710"/>
          </a:xfrm>
          <a:custGeom>
            <a:avLst/>
            <a:gdLst/>
            <a:ahLst/>
            <a:cxnLst/>
            <a:rect l="l" t="t" r="r" b="b"/>
            <a:pathLst>
              <a:path w="2620010" h="1743710">
                <a:moveTo>
                  <a:pt x="2469896" y="0"/>
                </a:moveTo>
                <a:lnTo>
                  <a:pt x="149860" y="0"/>
                </a:lnTo>
                <a:lnTo>
                  <a:pt x="102477" y="7636"/>
                </a:lnTo>
                <a:lnTo>
                  <a:pt x="61337" y="28903"/>
                </a:lnTo>
                <a:lnTo>
                  <a:pt x="28903" y="61337"/>
                </a:lnTo>
                <a:lnTo>
                  <a:pt x="7636" y="102477"/>
                </a:lnTo>
                <a:lnTo>
                  <a:pt x="0" y="149860"/>
                </a:lnTo>
                <a:lnTo>
                  <a:pt x="0" y="1593595"/>
                </a:lnTo>
                <a:lnTo>
                  <a:pt x="7636" y="1640978"/>
                </a:lnTo>
                <a:lnTo>
                  <a:pt x="28903" y="1682118"/>
                </a:lnTo>
                <a:lnTo>
                  <a:pt x="61337" y="1714552"/>
                </a:lnTo>
                <a:lnTo>
                  <a:pt x="102477" y="1735819"/>
                </a:lnTo>
                <a:lnTo>
                  <a:pt x="149860" y="1743456"/>
                </a:lnTo>
                <a:lnTo>
                  <a:pt x="2469896" y="1743456"/>
                </a:lnTo>
                <a:lnTo>
                  <a:pt x="2517278" y="1735819"/>
                </a:lnTo>
                <a:lnTo>
                  <a:pt x="2558418" y="1714552"/>
                </a:lnTo>
                <a:lnTo>
                  <a:pt x="2590852" y="1682118"/>
                </a:lnTo>
                <a:lnTo>
                  <a:pt x="2612119" y="1640978"/>
                </a:lnTo>
                <a:lnTo>
                  <a:pt x="2619755" y="1593595"/>
                </a:lnTo>
                <a:lnTo>
                  <a:pt x="2619755" y="149860"/>
                </a:lnTo>
                <a:lnTo>
                  <a:pt x="2612119" y="102477"/>
                </a:lnTo>
                <a:lnTo>
                  <a:pt x="2590852" y="61337"/>
                </a:lnTo>
                <a:lnTo>
                  <a:pt x="2558418" y="28903"/>
                </a:lnTo>
                <a:lnTo>
                  <a:pt x="2517278" y="7636"/>
                </a:lnTo>
                <a:lnTo>
                  <a:pt x="246989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95600" y="3200400"/>
            <a:ext cx="2619755" cy="1743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27375" y="5342331"/>
            <a:ext cx="22142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latin typeface="Calibri"/>
                <a:cs typeface="Calibri"/>
              </a:rPr>
              <a:t>Chicken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coop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5844" y="5263083"/>
            <a:ext cx="8851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ba</a:t>
            </a:r>
            <a:r>
              <a:rPr sz="3600" spc="5" dirty="0">
                <a:latin typeface="Calibri"/>
                <a:cs typeface="Calibri"/>
              </a:rPr>
              <a:t>r</a:t>
            </a:r>
            <a:r>
              <a:rPr sz="3600" dirty="0">
                <a:latin typeface="Calibri"/>
                <a:cs typeface="Calibri"/>
              </a:rPr>
              <a:t>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52159" y="4980430"/>
            <a:ext cx="2583180" cy="182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67400" y="3200400"/>
            <a:ext cx="2552700" cy="1790700"/>
          </a:xfrm>
          <a:custGeom>
            <a:avLst/>
            <a:gdLst/>
            <a:ahLst/>
            <a:cxnLst/>
            <a:rect l="l" t="t" r="r" b="b"/>
            <a:pathLst>
              <a:path w="2552700" h="1790700">
                <a:moveTo>
                  <a:pt x="2398776" y="0"/>
                </a:moveTo>
                <a:lnTo>
                  <a:pt x="153924" y="0"/>
                </a:lnTo>
                <a:lnTo>
                  <a:pt x="105290" y="7851"/>
                </a:lnTo>
                <a:lnTo>
                  <a:pt x="63038" y="29711"/>
                </a:lnTo>
                <a:lnTo>
                  <a:pt x="29711" y="63038"/>
                </a:lnTo>
                <a:lnTo>
                  <a:pt x="7851" y="105290"/>
                </a:lnTo>
                <a:lnTo>
                  <a:pt x="0" y="153924"/>
                </a:lnTo>
                <a:lnTo>
                  <a:pt x="0" y="1636776"/>
                </a:lnTo>
                <a:lnTo>
                  <a:pt x="7851" y="1685409"/>
                </a:lnTo>
                <a:lnTo>
                  <a:pt x="29711" y="1727661"/>
                </a:lnTo>
                <a:lnTo>
                  <a:pt x="63038" y="1760988"/>
                </a:lnTo>
                <a:lnTo>
                  <a:pt x="105290" y="1782848"/>
                </a:lnTo>
                <a:lnTo>
                  <a:pt x="153924" y="1790700"/>
                </a:lnTo>
                <a:lnTo>
                  <a:pt x="2398776" y="1790700"/>
                </a:lnTo>
                <a:lnTo>
                  <a:pt x="2447409" y="1782848"/>
                </a:lnTo>
                <a:lnTo>
                  <a:pt x="2489661" y="1760988"/>
                </a:lnTo>
                <a:lnTo>
                  <a:pt x="2522988" y="1727661"/>
                </a:lnTo>
                <a:lnTo>
                  <a:pt x="2544848" y="1685409"/>
                </a:lnTo>
                <a:lnTo>
                  <a:pt x="2552700" y="1636776"/>
                </a:lnTo>
                <a:lnTo>
                  <a:pt x="2552700" y="153924"/>
                </a:lnTo>
                <a:lnTo>
                  <a:pt x="2544848" y="105290"/>
                </a:lnTo>
                <a:lnTo>
                  <a:pt x="2522988" y="63038"/>
                </a:lnTo>
                <a:lnTo>
                  <a:pt x="2489661" y="29711"/>
                </a:lnTo>
                <a:lnTo>
                  <a:pt x="2447409" y="7851"/>
                </a:lnTo>
                <a:lnTo>
                  <a:pt x="239877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67400" y="3200400"/>
            <a:ext cx="2552700" cy="1790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04609" y="5266131"/>
            <a:ext cx="19589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latin typeface="Calibri"/>
                <a:cs typeface="Calibri"/>
              </a:rPr>
              <a:t>Farm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house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4291" y="0"/>
            <a:ext cx="3493008" cy="1098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9572" y="635508"/>
            <a:ext cx="2822448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75988" y="0"/>
            <a:ext cx="2970275" cy="1098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7794" y="12903"/>
            <a:ext cx="51682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Commercial</a:t>
            </a:r>
            <a:r>
              <a:rPr spc="-65" dirty="0"/>
              <a:t> </a:t>
            </a:r>
            <a:r>
              <a:rPr dirty="0"/>
              <a:t>buildings:</a:t>
            </a:r>
          </a:p>
        </p:txBody>
      </p:sp>
      <p:sp>
        <p:nvSpPr>
          <p:cNvPr id="6" name="object 6"/>
          <p:cNvSpPr/>
          <p:nvPr/>
        </p:nvSpPr>
        <p:spPr>
          <a:xfrm>
            <a:off x="4811267" y="635508"/>
            <a:ext cx="2299716" cy="85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2140" y="924813"/>
            <a:ext cx="58369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marR="5080" indent="-29591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latin typeface="Calibri"/>
                <a:cs typeface="Calibri"/>
              </a:rPr>
              <a:t>They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the buildings, </a:t>
            </a:r>
            <a:r>
              <a:rPr sz="2800" spc="-5" dirty="0">
                <a:latin typeface="Calibri"/>
                <a:cs typeface="Calibri"/>
              </a:rPr>
              <a:t>which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used  </a:t>
            </a:r>
            <a:r>
              <a:rPr sz="2800" spc="-20" dirty="0">
                <a:latin typeface="Calibri"/>
                <a:cs typeface="Calibri"/>
              </a:rPr>
              <a:t>exclusively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commercial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use.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18559" y="6486142"/>
            <a:ext cx="2497836" cy="37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33800" y="4648200"/>
            <a:ext cx="2467610" cy="1849120"/>
          </a:xfrm>
          <a:custGeom>
            <a:avLst/>
            <a:gdLst/>
            <a:ahLst/>
            <a:cxnLst/>
            <a:rect l="l" t="t" r="r" b="b"/>
            <a:pathLst>
              <a:path w="2467610" h="1849120">
                <a:moveTo>
                  <a:pt x="2308479" y="0"/>
                </a:moveTo>
                <a:lnTo>
                  <a:pt x="158876" y="0"/>
                </a:lnTo>
                <a:lnTo>
                  <a:pt x="108655" y="8098"/>
                </a:lnTo>
                <a:lnTo>
                  <a:pt x="65041" y="30650"/>
                </a:lnTo>
                <a:lnTo>
                  <a:pt x="30650" y="65041"/>
                </a:lnTo>
                <a:lnTo>
                  <a:pt x="8098" y="108655"/>
                </a:lnTo>
                <a:lnTo>
                  <a:pt x="0" y="158876"/>
                </a:lnTo>
                <a:lnTo>
                  <a:pt x="0" y="1689747"/>
                </a:lnTo>
                <a:lnTo>
                  <a:pt x="8098" y="1739958"/>
                </a:lnTo>
                <a:lnTo>
                  <a:pt x="30650" y="1783567"/>
                </a:lnTo>
                <a:lnTo>
                  <a:pt x="65041" y="1817958"/>
                </a:lnTo>
                <a:lnTo>
                  <a:pt x="108655" y="1840512"/>
                </a:lnTo>
                <a:lnTo>
                  <a:pt x="158876" y="1848612"/>
                </a:lnTo>
                <a:lnTo>
                  <a:pt x="2308479" y="1848612"/>
                </a:lnTo>
                <a:lnTo>
                  <a:pt x="2358700" y="1840512"/>
                </a:lnTo>
                <a:lnTo>
                  <a:pt x="2402314" y="1817958"/>
                </a:lnTo>
                <a:lnTo>
                  <a:pt x="2436705" y="1783567"/>
                </a:lnTo>
                <a:lnTo>
                  <a:pt x="2459257" y="1739958"/>
                </a:lnTo>
                <a:lnTo>
                  <a:pt x="2467355" y="1689747"/>
                </a:lnTo>
                <a:lnTo>
                  <a:pt x="2467355" y="158876"/>
                </a:lnTo>
                <a:lnTo>
                  <a:pt x="2459257" y="108655"/>
                </a:lnTo>
                <a:lnTo>
                  <a:pt x="2436705" y="65041"/>
                </a:lnTo>
                <a:lnTo>
                  <a:pt x="2402314" y="30650"/>
                </a:lnTo>
                <a:lnTo>
                  <a:pt x="2358700" y="8098"/>
                </a:lnTo>
                <a:lnTo>
                  <a:pt x="23084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3800" y="4648200"/>
            <a:ext cx="2467355" cy="18486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47359" y="3799332"/>
            <a:ext cx="3392424" cy="17068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2600" y="2133600"/>
            <a:ext cx="3362325" cy="1676400"/>
          </a:xfrm>
          <a:custGeom>
            <a:avLst/>
            <a:gdLst/>
            <a:ahLst/>
            <a:cxnLst/>
            <a:rect l="l" t="t" r="r" b="b"/>
            <a:pathLst>
              <a:path w="3362325" h="1676400">
                <a:moveTo>
                  <a:pt x="3217926" y="0"/>
                </a:moveTo>
                <a:lnTo>
                  <a:pt x="144017" y="0"/>
                </a:lnTo>
                <a:lnTo>
                  <a:pt x="98511" y="7345"/>
                </a:lnTo>
                <a:lnTo>
                  <a:pt x="58978" y="27797"/>
                </a:lnTo>
                <a:lnTo>
                  <a:pt x="27797" y="58978"/>
                </a:lnTo>
                <a:lnTo>
                  <a:pt x="7345" y="98511"/>
                </a:lnTo>
                <a:lnTo>
                  <a:pt x="0" y="144017"/>
                </a:lnTo>
                <a:lnTo>
                  <a:pt x="0" y="1532382"/>
                </a:lnTo>
                <a:lnTo>
                  <a:pt x="7345" y="1577888"/>
                </a:lnTo>
                <a:lnTo>
                  <a:pt x="27797" y="1617421"/>
                </a:lnTo>
                <a:lnTo>
                  <a:pt x="58978" y="1648602"/>
                </a:lnTo>
                <a:lnTo>
                  <a:pt x="98511" y="1669054"/>
                </a:lnTo>
                <a:lnTo>
                  <a:pt x="144017" y="1676400"/>
                </a:lnTo>
                <a:lnTo>
                  <a:pt x="3217926" y="1676400"/>
                </a:lnTo>
                <a:lnTo>
                  <a:pt x="3263432" y="1669054"/>
                </a:lnTo>
                <a:lnTo>
                  <a:pt x="3302965" y="1648602"/>
                </a:lnTo>
                <a:lnTo>
                  <a:pt x="3334146" y="1617421"/>
                </a:lnTo>
                <a:lnTo>
                  <a:pt x="3354598" y="1577888"/>
                </a:lnTo>
                <a:lnTo>
                  <a:pt x="3361944" y="1532382"/>
                </a:lnTo>
                <a:lnTo>
                  <a:pt x="3361944" y="144017"/>
                </a:lnTo>
                <a:lnTo>
                  <a:pt x="3354598" y="98511"/>
                </a:lnTo>
                <a:lnTo>
                  <a:pt x="3334146" y="58978"/>
                </a:lnTo>
                <a:lnTo>
                  <a:pt x="3302965" y="27797"/>
                </a:lnTo>
                <a:lnTo>
                  <a:pt x="3263432" y="7345"/>
                </a:lnTo>
                <a:lnTo>
                  <a:pt x="321792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62600" y="2133600"/>
            <a:ext cx="3361944" cy="167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3359" y="6275830"/>
            <a:ext cx="2697480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8600" y="4572000"/>
            <a:ext cx="2667000" cy="1714500"/>
          </a:xfrm>
          <a:custGeom>
            <a:avLst/>
            <a:gdLst/>
            <a:ahLst/>
            <a:cxnLst/>
            <a:rect l="l" t="t" r="r" b="b"/>
            <a:pathLst>
              <a:path w="2667000" h="1714500">
                <a:moveTo>
                  <a:pt x="2519680" y="0"/>
                </a:moveTo>
                <a:lnTo>
                  <a:pt x="147345" y="0"/>
                </a:lnTo>
                <a:lnTo>
                  <a:pt x="100770" y="7506"/>
                </a:lnTo>
                <a:lnTo>
                  <a:pt x="60322" y="28411"/>
                </a:lnTo>
                <a:lnTo>
                  <a:pt x="28427" y="60295"/>
                </a:lnTo>
                <a:lnTo>
                  <a:pt x="7511" y="100738"/>
                </a:lnTo>
                <a:lnTo>
                  <a:pt x="0" y="147319"/>
                </a:lnTo>
                <a:lnTo>
                  <a:pt x="0" y="1567154"/>
                </a:lnTo>
                <a:lnTo>
                  <a:pt x="7511" y="1613729"/>
                </a:lnTo>
                <a:lnTo>
                  <a:pt x="28427" y="1654177"/>
                </a:lnTo>
                <a:lnTo>
                  <a:pt x="60322" y="1686072"/>
                </a:lnTo>
                <a:lnTo>
                  <a:pt x="100770" y="1706988"/>
                </a:lnTo>
                <a:lnTo>
                  <a:pt x="147345" y="1714500"/>
                </a:lnTo>
                <a:lnTo>
                  <a:pt x="2519680" y="1714500"/>
                </a:lnTo>
                <a:lnTo>
                  <a:pt x="2566261" y="1706988"/>
                </a:lnTo>
                <a:lnTo>
                  <a:pt x="2606704" y="1686072"/>
                </a:lnTo>
                <a:lnTo>
                  <a:pt x="2638588" y="1654177"/>
                </a:lnTo>
                <a:lnTo>
                  <a:pt x="2659493" y="1613729"/>
                </a:lnTo>
                <a:lnTo>
                  <a:pt x="2667000" y="1567154"/>
                </a:lnTo>
                <a:lnTo>
                  <a:pt x="2667000" y="147319"/>
                </a:lnTo>
                <a:lnTo>
                  <a:pt x="2659493" y="100738"/>
                </a:lnTo>
                <a:lnTo>
                  <a:pt x="2638588" y="60295"/>
                </a:lnTo>
                <a:lnTo>
                  <a:pt x="2606704" y="28411"/>
                </a:lnTo>
                <a:lnTo>
                  <a:pt x="2566261" y="7506"/>
                </a:lnTo>
                <a:lnTo>
                  <a:pt x="251968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8600" y="4572000"/>
            <a:ext cx="2667000" cy="1714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3637788"/>
            <a:ext cx="2634996" cy="1773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905000"/>
            <a:ext cx="2620010" cy="1743710"/>
          </a:xfrm>
          <a:custGeom>
            <a:avLst/>
            <a:gdLst/>
            <a:ahLst/>
            <a:cxnLst/>
            <a:rect l="l" t="t" r="r" b="b"/>
            <a:pathLst>
              <a:path w="2620010" h="1743710">
                <a:moveTo>
                  <a:pt x="2469896" y="0"/>
                </a:moveTo>
                <a:lnTo>
                  <a:pt x="149834" y="0"/>
                </a:lnTo>
                <a:lnTo>
                  <a:pt x="102475" y="7636"/>
                </a:lnTo>
                <a:lnTo>
                  <a:pt x="61343" y="28903"/>
                </a:lnTo>
                <a:lnTo>
                  <a:pt x="28909" y="61337"/>
                </a:lnTo>
                <a:lnTo>
                  <a:pt x="7638" y="102477"/>
                </a:lnTo>
                <a:lnTo>
                  <a:pt x="0" y="149860"/>
                </a:lnTo>
                <a:lnTo>
                  <a:pt x="0" y="1593596"/>
                </a:lnTo>
                <a:lnTo>
                  <a:pt x="7638" y="1640978"/>
                </a:lnTo>
                <a:lnTo>
                  <a:pt x="28909" y="1682118"/>
                </a:lnTo>
                <a:lnTo>
                  <a:pt x="61343" y="1714552"/>
                </a:lnTo>
                <a:lnTo>
                  <a:pt x="102475" y="1735819"/>
                </a:lnTo>
                <a:lnTo>
                  <a:pt x="149834" y="1743456"/>
                </a:lnTo>
                <a:lnTo>
                  <a:pt x="2469896" y="1743456"/>
                </a:lnTo>
                <a:lnTo>
                  <a:pt x="2517278" y="1735819"/>
                </a:lnTo>
                <a:lnTo>
                  <a:pt x="2558418" y="1714552"/>
                </a:lnTo>
                <a:lnTo>
                  <a:pt x="2590852" y="1682118"/>
                </a:lnTo>
                <a:lnTo>
                  <a:pt x="2612119" y="1640978"/>
                </a:lnTo>
                <a:lnTo>
                  <a:pt x="2619756" y="1593596"/>
                </a:lnTo>
                <a:lnTo>
                  <a:pt x="2619756" y="149860"/>
                </a:lnTo>
                <a:lnTo>
                  <a:pt x="2612119" y="102477"/>
                </a:lnTo>
                <a:lnTo>
                  <a:pt x="2590852" y="61337"/>
                </a:lnTo>
                <a:lnTo>
                  <a:pt x="2558418" y="28903"/>
                </a:lnTo>
                <a:lnTo>
                  <a:pt x="2517278" y="7636"/>
                </a:lnTo>
                <a:lnTo>
                  <a:pt x="246989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905000"/>
            <a:ext cx="2619756" cy="17434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480809" y="5494731"/>
            <a:ext cx="196024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Au</a:t>
            </a:r>
            <a:r>
              <a:rPr sz="3200" spc="-5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omobile  companies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04160" y="3742944"/>
            <a:ext cx="2497836" cy="18790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19400" y="1905000"/>
            <a:ext cx="2467610" cy="1849120"/>
          </a:xfrm>
          <a:custGeom>
            <a:avLst/>
            <a:gdLst/>
            <a:ahLst/>
            <a:cxnLst/>
            <a:rect l="l" t="t" r="r" b="b"/>
            <a:pathLst>
              <a:path w="2467610" h="1849120">
                <a:moveTo>
                  <a:pt x="2308479" y="0"/>
                </a:moveTo>
                <a:lnTo>
                  <a:pt x="158876" y="0"/>
                </a:lnTo>
                <a:lnTo>
                  <a:pt x="108655" y="8098"/>
                </a:lnTo>
                <a:lnTo>
                  <a:pt x="65041" y="30650"/>
                </a:lnTo>
                <a:lnTo>
                  <a:pt x="30650" y="65041"/>
                </a:lnTo>
                <a:lnTo>
                  <a:pt x="8098" y="108655"/>
                </a:lnTo>
                <a:lnTo>
                  <a:pt x="0" y="158876"/>
                </a:lnTo>
                <a:lnTo>
                  <a:pt x="0" y="1689735"/>
                </a:lnTo>
                <a:lnTo>
                  <a:pt x="8098" y="1739956"/>
                </a:lnTo>
                <a:lnTo>
                  <a:pt x="30650" y="1783570"/>
                </a:lnTo>
                <a:lnTo>
                  <a:pt x="65041" y="1817961"/>
                </a:lnTo>
                <a:lnTo>
                  <a:pt x="108655" y="1840513"/>
                </a:lnTo>
                <a:lnTo>
                  <a:pt x="158876" y="1848612"/>
                </a:lnTo>
                <a:lnTo>
                  <a:pt x="2308479" y="1848612"/>
                </a:lnTo>
                <a:lnTo>
                  <a:pt x="2358700" y="1840513"/>
                </a:lnTo>
                <a:lnTo>
                  <a:pt x="2402314" y="1817961"/>
                </a:lnTo>
                <a:lnTo>
                  <a:pt x="2436705" y="1783570"/>
                </a:lnTo>
                <a:lnTo>
                  <a:pt x="2459257" y="1739956"/>
                </a:lnTo>
                <a:lnTo>
                  <a:pt x="2467355" y="1689735"/>
                </a:lnTo>
                <a:lnTo>
                  <a:pt x="2467355" y="158876"/>
                </a:lnTo>
                <a:lnTo>
                  <a:pt x="2459257" y="108655"/>
                </a:lnTo>
                <a:lnTo>
                  <a:pt x="2436705" y="65041"/>
                </a:lnTo>
                <a:lnTo>
                  <a:pt x="2402314" y="30650"/>
                </a:lnTo>
                <a:lnTo>
                  <a:pt x="2358700" y="8098"/>
                </a:lnTo>
                <a:lnTo>
                  <a:pt x="23084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19400" y="1905000"/>
            <a:ext cx="2467355" cy="18486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07340" y="3741801"/>
            <a:ext cx="20008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5" dirty="0">
                <a:latin typeface="Calibri"/>
                <a:cs typeface="Calibri"/>
              </a:rPr>
              <a:t>Ware</a:t>
            </a:r>
            <a:r>
              <a:rPr sz="3200" spc="-10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house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08375" y="3894201"/>
            <a:ext cx="8401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libri"/>
                <a:cs typeface="Calibri"/>
              </a:rPr>
              <a:t>B</a:t>
            </a:r>
            <a:r>
              <a:rPr sz="3200" dirty="0">
                <a:latin typeface="Calibri"/>
                <a:cs typeface="Calibri"/>
              </a:rPr>
              <a:t>ank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14821" y="3970401"/>
            <a:ext cx="32207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Calibri"/>
                <a:cs typeface="Calibri"/>
              </a:rPr>
              <a:t>Convention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centers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2140" y="6281724"/>
            <a:ext cx="202183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Gas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stations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23359" y="2656332"/>
            <a:ext cx="4373880" cy="2316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8600" y="381000"/>
            <a:ext cx="4343400" cy="2286000"/>
          </a:xfrm>
          <a:custGeom>
            <a:avLst/>
            <a:gdLst/>
            <a:ahLst/>
            <a:cxnLst/>
            <a:rect l="l" t="t" r="r" b="b"/>
            <a:pathLst>
              <a:path w="4343400" h="2286000">
                <a:moveTo>
                  <a:pt x="4146930" y="0"/>
                </a:moveTo>
                <a:lnTo>
                  <a:pt x="196469" y="0"/>
                </a:lnTo>
                <a:lnTo>
                  <a:pt x="151435" y="5191"/>
                </a:lnTo>
                <a:lnTo>
                  <a:pt x="110088" y="19977"/>
                </a:lnTo>
                <a:lnTo>
                  <a:pt x="73608" y="43177"/>
                </a:lnTo>
                <a:lnTo>
                  <a:pt x="43177" y="73608"/>
                </a:lnTo>
                <a:lnTo>
                  <a:pt x="19977" y="110088"/>
                </a:lnTo>
                <a:lnTo>
                  <a:pt x="5191" y="151435"/>
                </a:lnTo>
                <a:lnTo>
                  <a:pt x="0" y="196469"/>
                </a:lnTo>
                <a:lnTo>
                  <a:pt x="0" y="2089530"/>
                </a:lnTo>
                <a:lnTo>
                  <a:pt x="5191" y="2134564"/>
                </a:lnTo>
                <a:lnTo>
                  <a:pt x="19977" y="2175911"/>
                </a:lnTo>
                <a:lnTo>
                  <a:pt x="43177" y="2212391"/>
                </a:lnTo>
                <a:lnTo>
                  <a:pt x="73608" y="2242822"/>
                </a:lnTo>
                <a:lnTo>
                  <a:pt x="110088" y="2266022"/>
                </a:lnTo>
                <a:lnTo>
                  <a:pt x="151435" y="2280808"/>
                </a:lnTo>
                <a:lnTo>
                  <a:pt x="196469" y="2286000"/>
                </a:lnTo>
                <a:lnTo>
                  <a:pt x="4146930" y="2286000"/>
                </a:lnTo>
                <a:lnTo>
                  <a:pt x="4191964" y="2280808"/>
                </a:lnTo>
                <a:lnTo>
                  <a:pt x="4233311" y="2266022"/>
                </a:lnTo>
                <a:lnTo>
                  <a:pt x="4269791" y="2242822"/>
                </a:lnTo>
                <a:lnTo>
                  <a:pt x="4300222" y="2212391"/>
                </a:lnTo>
                <a:lnTo>
                  <a:pt x="4323422" y="2175911"/>
                </a:lnTo>
                <a:lnTo>
                  <a:pt x="4338208" y="2134564"/>
                </a:lnTo>
                <a:lnTo>
                  <a:pt x="4343400" y="2089530"/>
                </a:lnTo>
                <a:lnTo>
                  <a:pt x="4343400" y="196469"/>
                </a:lnTo>
                <a:lnTo>
                  <a:pt x="4338208" y="151435"/>
                </a:lnTo>
                <a:lnTo>
                  <a:pt x="4323422" y="110088"/>
                </a:lnTo>
                <a:lnTo>
                  <a:pt x="4300222" y="73608"/>
                </a:lnTo>
                <a:lnTo>
                  <a:pt x="4269791" y="43177"/>
                </a:lnTo>
                <a:lnTo>
                  <a:pt x="4233311" y="19977"/>
                </a:lnTo>
                <a:lnTo>
                  <a:pt x="4191964" y="5191"/>
                </a:lnTo>
                <a:lnTo>
                  <a:pt x="414693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8600" y="381000"/>
            <a:ext cx="43434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8159" y="2656332"/>
            <a:ext cx="3078479" cy="2316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400" y="381000"/>
            <a:ext cx="3048000" cy="2286000"/>
          </a:xfrm>
          <a:custGeom>
            <a:avLst/>
            <a:gdLst/>
            <a:ahLst/>
            <a:cxnLst/>
            <a:rect l="l" t="t" r="r" b="b"/>
            <a:pathLst>
              <a:path w="3048000" h="2286000">
                <a:moveTo>
                  <a:pt x="2851530" y="0"/>
                </a:moveTo>
                <a:lnTo>
                  <a:pt x="196456" y="0"/>
                </a:lnTo>
                <a:lnTo>
                  <a:pt x="151411" y="5191"/>
                </a:lnTo>
                <a:lnTo>
                  <a:pt x="110061" y="19977"/>
                </a:lnTo>
                <a:lnTo>
                  <a:pt x="73584" y="43177"/>
                </a:lnTo>
                <a:lnTo>
                  <a:pt x="43160" y="73608"/>
                </a:lnTo>
                <a:lnTo>
                  <a:pt x="19968" y="110088"/>
                </a:lnTo>
                <a:lnTo>
                  <a:pt x="5188" y="151435"/>
                </a:lnTo>
                <a:lnTo>
                  <a:pt x="0" y="196469"/>
                </a:lnTo>
                <a:lnTo>
                  <a:pt x="0" y="2089530"/>
                </a:lnTo>
                <a:lnTo>
                  <a:pt x="5188" y="2134564"/>
                </a:lnTo>
                <a:lnTo>
                  <a:pt x="19968" y="2175911"/>
                </a:lnTo>
                <a:lnTo>
                  <a:pt x="43160" y="2212391"/>
                </a:lnTo>
                <a:lnTo>
                  <a:pt x="73584" y="2242822"/>
                </a:lnTo>
                <a:lnTo>
                  <a:pt x="110061" y="2266022"/>
                </a:lnTo>
                <a:lnTo>
                  <a:pt x="151411" y="2280808"/>
                </a:lnTo>
                <a:lnTo>
                  <a:pt x="196456" y="2286000"/>
                </a:lnTo>
                <a:lnTo>
                  <a:pt x="2851530" y="2286000"/>
                </a:lnTo>
                <a:lnTo>
                  <a:pt x="2896564" y="2280808"/>
                </a:lnTo>
                <a:lnTo>
                  <a:pt x="2937911" y="2266022"/>
                </a:lnTo>
                <a:lnTo>
                  <a:pt x="2974391" y="2242822"/>
                </a:lnTo>
                <a:lnTo>
                  <a:pt x="3004822" y="2212391"/>
                </a:lnTo>
                <a:lnTo>
                  <a:pt x="3028022" y="2175911"/>
                </a:lnTo>
                <a:lnTo>
                  <a:pt x="3042808" y="2134564"/>
                </a:lnTo>
                <a:lnTo>
                  <a:pt x="3048000" y="2089530"/>
                </a:lnTo>
                <a:lnTo>
                  <a:pt x="3048000" y="196469"/>
                </a:lnTo>
                <a:lnTo>
                  <a:pt x="3042808" y="151435"/>
                </a:lnTo>
                <a:lnTo>
                  <a:pt x="3028022" y="110088"/>
                </a:lnTo>
                <a:lnTo>
                  <a:pt x="3004822" y="73608"/>
                </a:lnTo>
                <a:lnTo>
                  <a:pt x="2974391" y="43177"/>
                </a:lnTo>
                <a:lnTo>
                  <a:pt x="2937911" y="19977"/>
                </a:lnTo>
                <a:lnTo>
                  <a:pt x="2896564" y="5191"/>
                </a:lnTo>
                <a:lnTo>
                  <a:pt x="285153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400" y="381000"/>
            <a:ext cx="3048000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160" y="5932930"/>
            <a:ext cx="3611879" cy="925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" y="3733800"/>
            <a:ext cx="3581400" cy="2209800"/>
          </a:xfrm>
          <a:custGeom>
            <a:avLst/>
            <a:gdLst/>
            <a:ahLst/>
            <a:cxnLst/>
            <a:rect l="l" t="t" r="r" b="b"/>
            <a:pathLst>
              <a:path w="3581400" h="2209800">
                <a:moveTo>
                  <a:pt x="3391535" y="0"/>
                </a:moveTo>
                <a:lnTo>
                  <a:pt x="189915" y="0"/>
                </a:lnTo>
                <a:lnTo>
                  <a:pt x="139428" y="6779"/>
                </a:lnTo>
                <a:lnTo>
                  <a:pt x="94060" y="25912"/>
                </a:lnTo>
                <a:lnTo>
                  <a:pt x="55624" y="55594"/>
                </a:lnTo>
                <a:lnTo>
                  <a:pt x="25928" y="94017"/>
                </a:lnTo>
                <a:lnTo>
                  <a:pt x="6783" y="139376"/>
                </a:lnTo>
                <a:lnTo>
                  <a:pt x="0" y="189864"/>
                </a:lnTo>
                <a:lnTo>
                  <a:pt x="0" y="2019884"/>
                </a:lnTo>
                <a:lnTo>
                  <a:pt x="6783" y="2070371"/>
                </a:lnTo>
                <a:lnTo>
                  <a:pt x="25928" y="2115739"/>
                </a:lnTo>
                <a:lnTo>
                  <a:pt x="55624" y="2154175"/>
                </a:lnTo>
                <a:lnTo>
                  <a:pt x="94060" y="2183871"/>
                </a:lnTo>
                <a:lnTo>
                  <a:pt x="139428" y="2203016"/>
                </a:lnTo>
                <a:lnTo>
                  <a:pt x="189915" y="2209800"/>
                </a:lnTo>
                <a:lnTo>
                  <a:pt x="3391535" y="2209800"/>
                </a:lnTo>
                <a:lnTo>
                  <a:pt x="3442023" y="2203016"/>
                </a:lnTo>
                <a:lnTo>
                  <a:pt x="3487382" y="2183871"/>
                </a:lnTo>
                <a:lnTo>
                  <a:pt x="3525805" y="2154175"/>
                </a:lnTo>
                <a:lnTo>
                  <a:pt x="3555487" y="2115739"/>
                </a:lnTo>
                <a:lnTo>
                  <a:pt x="3574620" y="2070371"/>
                </a:lnTo>
                <a:lnTo>
                  <a:pt x="3581400" y="2019884"/>
                </a:lnTo>
                <a:lnTo>
                  <a:pt x="3581400" y="189864"/>
                </a:lnTo>
                <a:lnTo>
                  <a:pt x="3574620" y="139376"/>
                </a:lnTo>
                <a:lnTo>
                  <a:pt x="3555487" y="94017"/>
                </a:lnTo>
                <a:lnTo>
                  <a:pt x="3525805" y="55594"/>
                </a:lnTo>
                <a:lnTo>
                  <a:pt x="3487382" y="25912"/>
                </a:lnTo>
                <a:lnTo>
                  <a:pt x="3442023" y="6779"/>
                </a:lnTo>
                <a:lnTo>
                  <a:pt x="339153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400" y="3733800"/>
            <a:ext cx="3581400" cy="2209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28159" y="5932930"/>
            <a:ext cx="4221480" cy="9250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3400" y="3657600"/>
            <a:ext cx="4191000" cy="2286000"/>
          </a:xfrm>
          <a:custGeom>
            <a:avLst/>
            <a:gdLst/>
            <a:ahLst/>
            <a:cxnLst/>
            <a:rect l="l" t="t" r="r" b="b"/>
            <a:pathLst>
              <a:path w="4191000" h="2286000">
                <a:moveTo>
                  <a:pt x="3994530" y="0"/>
                </a:moveTo>
                <a:lnTo>
                  <a:pt x="196469" y="0"/>
                </a:lnTo>
                <a:lnTo>
                  <a:pt x="151435" y="5191"/>
                </a:lnTo>
                <a:lnTo>
                  <a:pt x="110088" y="19977"/>
                </a:lnTo>
                <a:lnTo>
                  <a:pt x="73608" y="43177"/>
                </a:lnTo>
                <a:lnTo>
                  <a:pt x="43177" y="73608"/>
                </a:lnTo>
                <a:lnTo>
                  <a:pt x="19977" y="110088"/>
                </a:lnTo>
                <a:lnTo>
                  <a:pt x="5191" y="151435"/>
                </a:lnTo>
                <a:lnTo>
                  <a:pt x="0" y="196469"/>
                </a:lnTo>
                <a:lnTo>
                  <a:pt x="0" y="2089543"/>
                </a:lnTo>
                <a:lnTo>
                  <a:pt x="5191" y="2134588"/>
                </a:lnTo>
                <a:lnTo>
                  <a:pt x="19977" y="2175938"/>
                </a:lnTo>
                <a:lnTo>
                  <a:pt x="43177" y="2212415"/>
                </a:lnTo>
                <a:lnTo>
                  <a:pt x="73608" y="2242839"/>
                </a:lnTo>
                <a:lnTo>
                  <a:pt x="110088" y="2266031"/>
                </a:lnTo>
                <a:lnTo>
                  <a:pt x="151435" y="2280811"/>
                </a:lnTo>
                <a:lnTo>
                  <a:pt x="196469" y="2286000"/>
                </a:lnTo>
                <a:lnTo>
                  <a:pt x="3994530" y="2286000"/>
                </a:lnTo>
                <a:lnTo>
                  <a:pt x="4039564" y="2280811"/>
                </a:lnTo>
                <a:lnTo>
                  <a:pt x="4080911" y="2266031"/>
                </a:lnTo>
                <a:lnTo>
                  <a:pt x="4117391" y="2242839"/>
                </a:lnTo>
                <a:lnTo>
                  <a:pt x="4147822" y="2212415"/>
                </a:lnTo>
                <a:lnTo>
                  <a:pt x="4171022" y="2175938"/>
                </a:lnTo>
                <a:lnTo>
                  <a:pt x="4185808" y="2134588"/>
                </a:lnTo>
                <a:lnTo>
                  <a:pt x="4191000" y="2089543"/>
                </a:lnTo>
                <a:lnTo>
                  <a:pt x="4191000" y="196469"/>
                </a:lnTo>
                <a:lnTo>
                  <a:pt x="4185808" y="151435"/>
                </a:lnTo>
                <a:lnTo>
                  <a:pt x="4171022" y="110088"/>
                </a:lnTo>
                <a:lnTo>
                  <a:pt x="4147822" y="73608"/>
                </a:lnTo>
                <a:lnTo>
                  <a:pt x="4117391" y="43177"/>
                </a:lnTo>
                <a:lnTo>
                  <a:pt x="4080911" y="19977"/>
                </a:lnTo>
                <a:lnTo>
                  <a:pt x="4039564" y="5191"/>
                </a:lnTo>
                <a:lnTo>
                  <a:pt x="399453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43400" y="3657600"/>
            <a:ext cx="4191000" cy="2286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17244" y="2826842"/>
            <a:ext cx="24047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Super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markets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032628" y="2750947"/>
            <a:ext cx="204088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none" spc="-5" dirty="0">
                <a:latin typeface="Calibri"/>
                <a:cs typeface="Calibri"/>
              </a:rPr>
              <a:t>Sky</a:t>
            </a:r>
            <a:r>
              <a:rPr sz="3200" u="none" spc="-65" dirty="0">
                <a:latin typeface="Calibri"/>
                <a:cs typeface="Calibri"/>
              </a:rPr>
              <a:t> </a:t>
            </a:r>
            <a:r>
              <a:rPr sz="3200" u="none" spc="-20" dirty="0">
                <a:latin typeface="Calibri"/>
                <a:cs typeface="Calibri"/>
              </a:rPr>
              <a:t>scrapers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1044" y="5951626"/>
            <a:ext cx="23114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latin typeface="Calibri"/>
                <a:cs typeface="Calibri"/>
              </a:rPr>
              <a:t>Market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house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32628" y="6027826"/>
            <a:ext cx="30486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latin typeface="Calibri"/>
                <a:cs typeface="Calibri"/>
              </a:rPr>
              <a:t>Commercial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shops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1112</Words>
  <Application>Microsoft Office PowerPoint</Application>
  <PresentationFormat>On-screen Show (4:3)</PresentationFormat>
  <Paragraphs>171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Bradley Hand ITC</vt:lpstr>
      <vt:lpstr>Calibri</vt:lpstr>
      <vt:lpstr>Times New Roman</vt:lpstr>
      <vt:lpstr>Wingdings</vt:lpstr>
      <vt:lpstr>Office Theme</vt:lpstr>
      <vt:lpstr>PowerPoint Presentation</vt:lpstr>
      <vt:lpstr>Contents:</vt:lpstr>
      <vt:lpstr>Building structure:</vt:lpstr>
      <vt:lpstr>Non Building Structure:</vt:lpstr>
      <vt:lpstr>Buildings classification</vt:lpstr>
      <vt:lpstr>PowerPoint Presentation</vt:lpstr>
      <vt:lpstr>Agricultural buildings:</vt:lpstr>
      <vt:lpstr>Commercial buildings:</vt:lpstr>
      <vt:lpstr>Sky scrapers</vt:lpstr>
      <vt:lpstr>Residential buildings:</vt:lpstr>
      <vt:lpstr>Educational buildings:</vt:lpstr>
      <vt:lpstr>Government buildings:</vt:lpstr>
      <vt:lpstr>Industrial buildings:</vt:lpstr>
      <vt:lpstr>Military buildings:</vt:lpstr>
      <vt:lpstr>Religious buildings:</vt:lpstr>
      <vt:lpstr>Transport buildings:</vt:lpstr>
      <vt:lpstr>Power stations/power plants:</vt:lpstr>
      <vt:lpstr>PowerPoint Presentation</vt:lpstr>
      <vt:lpstr>PowerPoint Presentation</vt:lpstr>
      <vt:lpstr>Fire resistive buildings: (Type 1A, 1B)</vt:lpstr>
      <vt:lpstr>PowerPoint Presentation</vt:lpstr>
      <vt:lpstr>Residential buildings:</vt:lpstr>
      <vt:lpstr>Non- combustible buildings:( Type 2A,2B)</vt:lpstr>
      <vt:lpstr>Protected Non-combustible.(common in school  buildings)</vt:lpstr>
      <vt:lpstr>Ordinary buildings:(Type 3A,3B)</vt:lpstr>
      <vt:lpstr>PowerPoint Presentation</vt:lpstr>
      <vt:lpstr>Heavy Timber:(Type 4)</vt:lpstr>
      <vt:lpstr>Specifications:</vt:lpstr>
      <vt:lpstr>Wood framed buildings: (Type 5A,5B)</vt:lpstr>
      <vt:lpstr>PowerPoint Presentation</vt:lpstr>
      <vt:lpstr>Protected Wood Frame:</vt:lpstr>
      <vt:lpstr>Studs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Usman Ismail</cp:lastModifiedBy>
  <cp:revision>11</cp:revision>
  <dcterms:created xsi:type="dcterms:W3CDTF">2019-12-29T14:16:03Z</dcterms:created>
  <dcterms:modified xsi:type="dcterms:W3CDTF">2020-01-08T11:12:24Z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2015-09-05T00:00:00Z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2019-12-29T00:00:00Z</vt:filetime>
  </property>
</Properties>
</file>